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39"/>
  </p:notesMasterIdLst>
  <p:sldIdLst>
    <p:sldId id="421" r:id="rId2"/>
    <p:sldId id="523" r:id="rId3"/>
    <p:sldId id="524" r:id="rId4"/>
    <p:sldId id="525" r:id="rId5"/>
    <p:sldId id="526" r:id="rId6"/>
    <p:sldId id="423" r:id="rId7"/>
    <p:sldId id="422" r:id="rId8"/>
    <p:sldId id="441" r:id="rId9"/>
    <p:sldId id="442" r:id="rId10"/>
    <p:sldId id="478" r:id="rId11"/>
    <p:sldId id="521" r:id="rId12"/>
    <p:sldId id="522" r:id="rId13"/>
    <p:sldId id="489" r:id="rId14"/>
    <p:sldId id="428" r:id="rId15"/>
    <p:sldId id="490" r:id="rId16"/>
    <p:sldId id="527" r:id="rId17"/>
    <p:sldId id="491" r:id="rId18"/>
    <p:sldId id="528" r:id="rId19"/>
    <p:sldId id="384" r:id="rId20"/>
    <p:sldId id="326" r:id="rId21"/>
    <p:sldId id="354" r:id="rId22"/>
    <p:sldId id="340" r:id="rId23"/>
    <p:sldId id="318" r:id="rId24"/>
    <p:sldId id="438" r:id="rId25"/>
    <p:sldId id="336" r:id="rId26"/>
    <p:sldId id="436" r:id="rId27"/>
    <p:sldId id="439" r:id="rId28"/>
    <p:sldId id="339" r:id="rId29"/>
    <p:sldId id="531" r:id="rId30"/>
    <p:sldId id="367" r:id="rId31"/>
    <p:sldId id="532" r:id="rId32"/>
    <p:sldId id="432" r:id="rId33"/>
    <p:sldId id="361" r:id="rId34"/>
    <p:sldId id="282" r:id="rId35"/>
    <p:sldId id="344" r:id="rId36"/>
    <p:sldId id="358" r:id="rId37"/>
    <p:sldId id="374"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p:cViewPr>
        <p:scale>
          <a:sx n="62" d="100"/>
          <a:sy n="62" d="100"/>
        </p:scale>
        <p:origin x="-1782" y="-570"/>
      </p:cViewPr>
      <p:guideLst>
        <p:guide orient="horz" pos="2160"/>
        <p:guide pos="2880"/>
      </p:guideLst>
    </p:cSldViewPr>
  </p:slideViewPr>
  <p:notesTextViewPr>
    <p:cViewPr>
      <p:scale>
        <a:sx n="100" d="100"/>
        <a:sy n="100" d="100"/>
      </p:scale>
      <p:origin x="0" y="0"/>
    </p:cViewPr>
  </p:notesTextViewPr>
  <p:sorterViewPr>
    <p:cViewPr>
      <p:scale>
        <a:sx n="84" d="100"/>
        <a:sy n="84"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6569C9-1036-4565-B537-F44CDEA6552C}" type="datetimeFigureOut">
              <a:rPr lang="en-US" smtClean="0"/>
              <a:pPr/>
              <a:t>11/19/2009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E1C0D8B-7DF8-4336-A296-38DE6931CA96}"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33FC4C-E0B6-4724-BC79-CBE143CC61CF}" type="slidenum">
              <a:rPr lang="en-US"/>
              <a:pPr/>
              <a:t>30</a:t>
            </a:fld>
            <a:endParaRPr lang="en-US"/>
          </a:p>
        </p:txBody>
      </p:sp>
      <p:sp>
        <p:nvSpPr>
          <p:cNvPr id="245762" name="Rectangle 2"/>
          <p:cNvSpPr txBox="1">
            <a:spLocks noGrp="1" noRot="1" noChangeAspect="1" noChangeArrowheads="1" noTextEdit="1"/>
          </p:cNvSpPr>
          <p:nvPr>
            <p:ph type="sldImg"/>
          </p:nvPr>
        </p:nvSpPr>
        <p:spPr>
          <a:xfrm>
            <a:off x="1143000" y="693738"/>
            <a:ext cx="4572000" cy="3429000"/>
          </a:xfrm>
          <a:ln/>
        </p:spPr>
      </p:sp>
      <p:sp>
        <p:nvSpPr>
          <p:cNvPr id="245763" name="Rectangle 3"/>
          <p:cNvSpPr txBox="1">
            <a:spLocks noGrp="1" noChangeArrowheads="1"/>
          </p:cNvSpPr>
          <p:nvPr>
            <p:ph type="body" idx="1"/>
          </p:nvPr>
        </p:nvSpPr>
        <p:spPr>
          <a:xfrm>
            <a:off x="685800" y="4341813"/>
            <a:ext cx="5487988" cy="4114800"/>
          </a:xfrm>
          <a:ln/>
        </p:spPr>
        <p:txBody>
          <a:bodyPr wrap="none" anchor="ct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91030B-9593-45CE-AA31-4430EF7A5D91}" type="datetimeFigureOut">
              <a:rPr lang="en-US" smtClean="0"/>
              <a:pPr/>
              <a:t>11/19/2009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4E548E-32AD-4166-AF27-ACF58AAE0C3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40043E7B-C363-4925-A44A-A3C5506021D3}"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91030B-9593-45CE-AA31-4430EF7A5D91}" type="datetimeFigureOut">
              <a:rPr lang="en-US" smtClean="0"/>
              <a:pPr/>
              <a:t>11/19/2009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4E548E-32AD-4166-AF27-ACF58AAE0C3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topics.nytimes.com/top/reference/timestopics/people/i/henrik_ibsen/index.html?inline=nyt-per"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news.bbc.co.uk/2/hi/asia-pacific/7749932.stm"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e.ntust.edu.tw/front/bin/home.p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hyperlink" Target="http://www.freep.com/apps/pbcs.dll/gallery?Site=C4&amp;Date=20090423&amp;Category=ENT&amp;ArtNo=904230803&amp;Ref=PH&amp;Params=Itemnr=4"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876800"/>
            <a:ext cx="8229600" cy="1143000"/>
          </a:xfrm>
        </p:spPr>
        <p:txBody>
          <a:bodyPr>
            <a:noAutofit/>
          </a:bodyPr>
          <a:lstStyle/>
          <a:p>
            <a:r>
              <a:rPr lang="en-US" sz="4800" b="1" dirty="0" smtClean="0">
                <a:effectLst>
                  <a:outerShdw blurRad="38100" dist="38100" dir="2700000" algn="tl">
                    <a:srgbClr val="000000">
                      <a:alpha val="43137"/>
                    </a:srgbClr>
                  </a:outerShdw>
                </a:effectLst>
              </a:rPr>
              <a:t>A breakthrough year in robot theatre?</a:t>
            </a:r>
            <a:endParaRPr lang="en-US" sz="48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533400" y="381000"/>
            <a:ext cx="8229600" cy="4525963"/>
          </a:xfrm>
        </p:spPr>
        <p:txBody>
          <a:bodyPr>
            <a:normAutofit/>
          </a:bodyPr>
          <a:lstStyle/>
          <a:p>
            <a:pPr algn="ctr">
              <a:buNone/>
            </a:pPr>
            <a:r>
              <a:rPr lang="en-US" sz="23900" b="1" dirty="0" smtClean="0">
                <a:effectLst>
                  <a:outerShdw blurRad="38100" dist="38100" dir="2700000" algn="tl">
                    <a:srgbClr val="000000">
                      <a:alpha val="43137"/>
                    </a:srgbClr>
                  </a:outerShdw>
                </a:effectLst>
              </a:rPr>
              <a:t>2008</a:t>
            </a:r>
            <a:endParaRPr lang="en-US" sz="239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9144000" cy="2286000"/>
          </a:xfrm>
        </p:spPr>
        <p:txBody>
          <a:bodyPr>
            <a:noAutofit/>
          </a:bodyPr>
          <a:lstStyle/>
          <a:p>
            <a:r>
              <a:rPr lang="en-US" sz="3200" dirty="0" err="1" smtClean="0">
                <a:hlinkClick r:id="rId2" tooltip="More articles about Henrik Ibsen."/>
              </a:rPr>
              <a:t>Henrik</a:t>
            </a:r>
            <a:r>
              <a:rPr lang="en-US" sz="3200" dirty="0" smtClean="0">
                <a:hlinkClick r:id="rId2" tooltip="More articles about Henrik Ibsen."/>
              </a:rPr>
              <a:t> Ibsen</a:t>
            </a:r>
            <a:r>
              <a:rPr lang="en-US" sz="3200" dirty="0" smtClean="0"/>
              <a:t> in "</a:t>
            </a:r>
            <a:r>
              <a:rPr lang="en-US" sz="3200" dirty="0" err="1" smtClean="0"/>
              <a:t>Heddatron</a:t>
            </a:r>
            <a:r>
              <a:rPr lang="en-US" sz="3200" dirty="0" smtClean="0"/>
              <a:t>," the dopey and strangely moving gloss on "</a:t>
            </a:r>
            <a:r>
              <a:rPr lang="en-US" sz="3200" dirty="0" err="1" smtClean="0"/>
              <a:t>Hedda</a:t>
            </a:r>
            <a:r>
              <a:rPr lang="en-US" sz="3200" dirty="0" smtClean="0"/>
              <a:t> </a:t>
            </a:r>
            <a:r>
              <a:rPr lang="en-US" sz="3200" dirty="0" err="1" smtClean="0"/>
              <a:t>Gabler</a:t>
            </a:r>
            <a:r>
              <a:rPr lang="en-US" sz="3200" dirty="0" smtClean="0"/>
              <a:t>" by Les </a:t>
            </a:r>
            <a:r>
              <a:rPr lang="en-US" sz="3200" dirty="0" err="1" smtClean="0"/>
              <a:t>Freres</a:t>
            </a:r>
            <a:r>
              <a:rPr lang="en-US" sz="3200" dirty="0" smtClean="0"/>
              <a:t> Corbusier at the </a:t>
            </a:r>
            <a:r>
              <a:rPr lang="en-US" sz="3200" dirty="0" smtClean="0">
                <a:solidFill>
                  <a:srgbClr val="FF0000"/>
                </a:solidFill>
              </a:rPr>
              <a:t>Here Arts Center in the South Village</a:t>
            </a:r>
            <a:r>
              <a:rPr lang="en-US" sz="3200" dirty="0" smtClean="0"/>
              <a:t>.</a:t>
            </a:r>
            <a:r>
              <a:rPr lang="en-US" sz="3200" b="1" dirty="0" smtClean="0"/>
              <a:t/>
            </a:r>
            <a:br>
              <a:rPr lang="en-US" sz="3200" b="1" dirty="0" smtClean="0"/>
            </a:br>
            <a:r>
              <a:rPr lang="en-US" sz="2400" i="1" dirty="0" smtClean="0">
                <a:solidFill>
                  <a:schemeClr val="tx2">
                    <a:lumMod val="60000"/>
                    <a:lumOff val="40000"/>
                  </a:schemeClr>
                </a:solidFill>
              </a:rPr>
              <a:t>Designed by Cindy Jeffers and Meredith </a:t>
            </a:r>
            <a:r>
              <a:rPr lang="en-US" sz="2400" i="1" dirty="0" err="1" smtClean="0">
                <a:solidFill>
                  <a:schemeClr val="tx2">
                    <a:lumMod val="60000"/>
                    <a:lumOff val="40000"/>
                  </a:schemeClr>
                </a:solidFill>
              </a:rPr>
              <a:t>Finklestein</a:t>
            </a:r>
            <a:r>
              <a:rPr lang="en-US" sz="2400" i="1" dirty="0" smtClean="0">
                <a:solidFill>
                  <a:schemeClr val="tx2">
                    <a:lumMod val="60000"/>
                    <a:lumOff val="40000"/>
                  </a:schemeClr>
                </a:solidFill>
              </a:rPr>
              <a:t> of </a:t>
            </a:r>
            <a:r>
              <a:rPr lang="en-US" sz="2400" i="1" dirty="0" err="1" smtClean="0">
                <a:solidFill>
                  <a:schemeClr val="tx2">
                    <a:lumMod val="60000"/>
                    <a:lumOff val="40000"/>
                  </a:schemeClr>
                </a:solidFill>
              </a:rPr>
              <a:t>Botmatrix</a:t>
            </a:r>
            <a:r>
              <a:rPr lang="en-US" sz="2400" i="1" dirty="0" smtClean="0">
                <a:solidFill>
                  <a:schemeClr val="tx2">
                    <a:lumMod val="60000"/>
                    <a:lumOff val="40000"/>
                  </a:schemeClr>
                </a:solidFill>
              </a:rPr>
              <a:t>, a robot arts collective</a:t>
            </a:r>
            <a:r>
              <a:rPr lang="en-US" sz="3200" dirty="0" smtClean="0"/>
              <a:t>, </a:t>
            </a:r>
            <a:endParaRPr lang="en-US" sz="3200" dirty="0"/>
          </a:p>
        </p:txBody>
      </p:sp>
      <p:pic>
        <p:nvPicPr>
          <p:cNvPr id="57346" name="Picture 2" descr="http://graphics8.nytimes.com/images/2006/02/18/arts/ben.583.jpg"/>
          <p:cNvPicPr>
            <a:picLocks noChangeAspect="1" noChangeArrowheads="1"/>
          </p:cNvPicPr>
          <p:nvPr/>
        </p:nvPicPr>
        <p:blipFill>
          <a:blip r:embed="rId3" cstate="print"/>
          <a:srcRect/>
          <a:stretch>
            <a:fillRect/>
          </a:stretch>
        </p:blipFill>
        <p:spPr bwMode="auto">
          <a:xfrm>
            <a:off x="0" y="2936902"/>
            <a:ext cx="9144000" cy="3921098"/>
          </a:xfrm>
          <a:prstGeom prst="rect">
            <a:avLst/>
          </a:prstGeom>
          <a:noFill/>
        </p:spPr>
      </p:pic>
      <p:sp>
        <p:nvSpPr>
          <p:cNvPr id="4" name="TextBox 3"/>
          <p:cNvSpPr txBox="1"/>
          <p:nvPr/>
        </p:nvSpPr>
        <p:spPr>
          <a:xfrm>
            <a:off x="1600200" y="0"/>
            <a:ext cx="3352800" cy="646331"/>
          </a:xfrm>
          <a:prstGeom prst="rect">
            <a:avLst/>
          </a:prstGeom>
          <a:solidFill>
            <a:srgbClr val="FFFF00"/>
          </a:solidFill>
        </p:spPr>
        <p:txBody>
          <a:bodyPr wrap="square" rtlCol="0">
            <a:spAutoFit/>
          </a:bodyPr>
          <a:lstStyle/>
          <a:p>
            <a:pPr algn="ctr"/>
            <a:r>
              <a:rPr lang="en-US" sz="3600" b="1" dirty="0" smtClean="0">
                <a:solidFill>
                  <a:srgbClr val="FF0000"/>
                </a:solidFill>
                <a:effectLst>
                  <a:outerShdw blurRad="38100" dist="38100" dir="2700000" algn="tl">
                    <a:srgbClr val="000000">
                      <a:alpha val="43137"/>
                    </a:srgbClr>
                  </a:outerShdw>
                </a:effectLst>
              </a:rPr>
              <a:t>March 2008</a:t>
            </a:r>
            <a:endParaRPr lang="en-US" sz="36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muse.jhu.edu/journals/theatre_journal/v059/full/59.1mosse_fig02f.jpg"/>
          <p:cNvPicPr>
            <a:picLocks noChangeAspect="1" noChangeArrowheads="1"/>
          </p:cNvPicPr>
          <p:nvPr/>
        </p:nvPicPr>
        <p:blipFill>
          <a:blip r:embed="rId2" cstate="print"/>
          <a:srcRect/>
          <a:stretch>
            <a:fillRect/>
          </a:stretch>
        </p:blipFill>
        <p:spPr bwMode="auto">
          <a:xfrm>
            <a:off x="0" y="1176528"/>
            <a:ext cx="9144000" cy="5681473"/>
          </a:xfrm>
          <a:prstGeom prst="rect">
            <a:avLst/>
          </a:prstGeom>
          <a:noFill/>
        </p:spPr>
      </p:pic>
      <p:sp>
        <p:nvSpPr>
          <p:cNvPr id="6" name="Title 5"/>
          <p:cNvSpPr>
            <a:spLocks noGrp="1"/>
          </p:cNvSpPr>
          <p:nvPr>
            <p:ph type="title"/>
          </p:nvPr>
        </p:nvSpPr>
        <p:spPr/>
        <p:txBody>
          <a:bodyPr/>
          <a:lstStyle/>
          <a:p>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pic>
        <p:nvPicPr>
          <p:cNvPr id="79874" name="Picture 2" descr="http://www.suicidebots.com/extra/Botmatrix_files/solo.jpg"/>
          <p:cNvPicPr>
            <a:picLocks noChangeAspect="1" noChangeArrowheads="1"/>
          </p:cNvPicPr>
          <p:nvPr/>
        </p:nvPicPr>
        <p:blipFill>
          <a:blip r:embed="rId2" cstate="print"/>
          <a:srcRect/>
          <a:stretch>
            <a:fillRect/>
          </a:stretch>
        </p:blipFill>
        <p:spPr bwMode="auto">
          <a:xfrm>
            <a:off x="0" y="0"/>
            <a:ext cx="6930238" cy="2971800"/>
          </a:xfrm>
          <a:prstGeom prst="rect">
            <a:avLst/>
          </a:prstGeom>
          <a:noFill/>
        </p:spPr>
      </p:pic>
      <p:pic>
        <p:nvPicPr>
          <p:cNvPr id="79876" name="Picture 4" descr="http://www.we-make-money-not-art.com/yyy/aarobo5656.jpg"/>
          <p:cNvPicPr>
            <a:picLocks noChangeAspect="1" noChangeArrowheads="1"/>
          </p:cNvPicPr>
          <p:nvPr/>
        </p:nvPicPr>
        <p:blipFill>
          <a:blip r:embed="rId3" cstate="print"/>
          <a:srcRect/>
          <a:stretch>
            <a:fillRect/>
          </a:stretch>
        </p:blipFill>
        <p:spPr bwMode="auto">
          <a:xfrm>
            <a:off x="2613910" y="2971800"/>
            <a:ext cx="6530090" cy="38862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pic>
        <p:nvPicPr>
          <p:cNvPr id="5" name="Picture 2" descr="Carolyn Baeumler in Heddatron. Photo Joan Marcus. Courtesy Les Freres Corbusier."/>
          <p:cNvPicPr>
            <a:picLocks noChangeAspect="1" noChangeArrowheads="1"/>
          </p:cNvPicPr>
          <p:nvPr/>
        </p:nvPicPr>
        <p:blipFill>
          <a:blip r:embed="rId2" cstate="print"/>
          <a:srcRect/>
          <a:stretch>
            <a:fillRect/>
          </a:stretch>
        </p:blipFill>
        <p:spPr bwMode="auto">
          <a:xfrm>
            <a:off x="0" y="1453629"/>
            <a:ext cx="9144000" cy="5404372"/>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533400"/>
          </a:xfrm>
        </p:spPr>
        <p:txBody>
          <a:bodyPr>
            <a:noAutofit/>
          </a:bodyPr>
          <a:lstStyle/>
          <a:p>
            <a:r>
              <a:rPr lang="en-US" sz="1400" dirty="0" smtClean="0"/>
              <a:t>Toyota Motor Corporation partner robots play instruments at the company's showroom in Tokyo on May 4, 2008. </a:t>
            </a:r>
            <a:endParaRPr lang="en-US" sz="1400" dirty="0"/>
          </a:p>
        </p:txBody>
      </p:sp>
      <p:pic>
        <p:nvPicPr>
          <p:cNvPr id="6" name="Picture 5" descr="r14_17252033.jpg"/>
          <p:cNvPicPr>
            <a:picLocks noChangeAspect="1"/>
          </p:cNvPicPr>
          <p:nvPr/>
        </p:nvPicPr>
        <p:blipFill>
          <a:blip r:embed="rId2" cstate="print"/>
          <a:stretch>
            <a:fillRect/>
          </a:stretch>
        </p:blipFill>
        <p:spPr>
          <a:xfrm>
            <a:off x="0" y="484909"/>
            <a:ext cx="9144000" cy="6373091"/>
          </a:xfrm>
          <a:prstGeom prst="rect">
            <a:avLst/>
          </a:prstGeom>
        </p:spPr>
      </p:pic>
      <p:sp>
        <p:nvSpPr>
          <p:cNvPr id="4" name="TextBox 3"/>
          <p:cNvSpPr txBox="1"/>
          <p:nvPr/>
        </p:nvSpPr>
        <p:spPr>
          <a:xfrm>
            <a:off x="5791200" y="6211669"/>
            <a:ext cx="3352800" cy="646331"/>
          </a:xfrm>
          <a:prstGeom prst="rect">
            <a:avLst/>
          </a:prstGeom>
          <a:solidFill>
            <a:srgbClr val="FFFF00"/>
          </a:solidFill>
        </p:spPr>
        <p:txBody>
          <a:bodyPr wrap="square" rtlCol="0">
            <a:spAutoFit/>
          </a:bodyPr>
          <a:lstStyle/>
          <a:p>
            <a:pPr algn="ctr"/>
            <a:r>
              <a:rPr lang="en-US" sz="3600" b="1" dirty="0" smtClean="0">
                <a:solidFill>
                  <a:srgbClr val="FF0000"/>
                </a:solidFill>
                <a:effectLst>
                  <a:outerShdw blurRad="38100" dist="38100" dir="2700000" algn="tl">
                    <a:srgbClr val="000000">
                      <a:alpha val="43137"/>
                    </a:srgbClr>
                  </a:outerShdw>
                </a:effectLst>
              </a:rPr>
              <a:t>May 2008</a:t>
            </a:r>
            <a:endParaRPr lang="en-US" sz="36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3352800" cy="3657600"/>
          </a:xfrm>
        </p:spPr>
        <p:txBody>
          <a:bodyPr>
            <a:noAutofit/>
          </a:bodyPr>
          <a:lstStyle/>
          <a:p>
            <a:r>
              <a:rPr lang="en-US" sz="1800" dirty="0" smtClean="0"/>
              <a:t>Humanoid robots </a:t>
            </a:r>
            <a:r>
              <a:rPr lang="en-US" sz="1800" dirty="0" err="1" smtClean="0"/>
              <a:t>Wakamaru</a:t>
            </a:r>
            <a:r>
              <a:rPr lang="en-US" sz="1800" dirty="0" smtClean="0"/>
              <a:t>, produced by Japan's Mitsubishi Heavy Industry, named </a:t>
            </a:r>
            <a:r>
              <a:rPr lang="en-US" sz="1800" dirty="0" err="1" smtClean="0"/>
              <a:t>Momoko</a:t>
            </a:r>
            <a:r>
              <a:rPr lang="en-US" sz="1800" dirty="0" smtClean="0"/>
              <a:t> (R) and Takeo (L) in the performance, take part in a drama for the world's first robot and human experimental theatre, written and directed by Japanese playwright </a:t>
            </a:r>
            <a:r>
              <a:rPr lang="en-US" sz="1800" dirty="0" err="1" smtClean="0"/>
              <a:t>Oriza</a:t>
            </a:r>
            <a:r>
              <a:rPr lang="en-US" sz="1800" dirty="0" smtClean="0"/>
              <a:t> Hirata, at Japan's Osaka University in Osaka, western Japan on </a:t>
            </a:r>
            <a:r>
              <a:rPr lang="en-US" sz="1800" dirty="0" smtClean="0">
                <a:solidFill>
                  <a:srgbClr val="FF0000"/>
                </a:solidFill>
              </a:rPr>
              <a:t>November 25, 2008. </a:t>
            </a:r>
            <a:endParaRPr lang="en-US" sz="1800" dirty="0">
              <a:solidFill>
                <a:srgbClr val="FF0000"/>
              </a:solidFill>
            </a:endParaRPr>
          </a:p>
        </p:txBody>
      </p:sp>
      <p:sp>
        <p:nvSpPr>
          <p:cNvPr id="3" name="Content Placeholder 2"/>
          <p:cNvSpPr>
            <a:spLocks noGrp="1"/>
          </p:cNvSpPr>
          <p:nvPr>
            <p:ph idx="1"/>
          </p:nvPr>
        </p:nvSpPr>
        <p:spPr>
          <a:xfrm>
            <a:off x="6172200" y="3810000"/>
            <a:ext cx="2971800" cy="2819400"/>
          </a:xfrm>
        </p:spPr>
        <p:txBody>
          <a:bodyPr>
            <a:noAutofit/>
          </a:bodyPr>
          <a:lstStyle/>
          <a:p>
            <a:r>
              <a:rPr lang="en-US" sz="1800" dirty="0" smtClean="0"/>
              <a:t>Commercial robots of mobile base/hands/head type.</a:t>
            </a:r>
          </a:p>
          <a:p>
            <a:r>
              <a:rPr lang="en-US" sz="1800" dirty="0" smtClean="0"/>
              <a:t> by Mitsubishi </a:t>
            </a:r>
          </a:p>
          <a:p>
            <a:r>
              <a:rPr lang="en-US" sz="1800" dirty="0" smtClean="0"/>
              <a:t>more commonly used as a house-sitter, secretary or companion for the elderly.</a:t>
            </a:r>
          </a:p>
          <a:p>
            <a:r>
              <a:rPr lang="en-US" sz="1800" dirty="0" smtClean="0"/>
              <a:t>Actors and robots.</a:t>
            </a:r>
            <a:endParaRPr lang="en-US" sz="1800" dirty="0"/>
          </a:p>
        </p:txBody>
      </p:sp>
      <p:pic>
        <p:nvPicPr>
          <p:cNvPr id="1026" name="Picture 2" descr="http://cache.boston.com/universal/site_graphics/blogs/bigpicture/robots_03_04/r05_17159729.jpg"/>
          <p:cNvPicPr>
            <a:picLocks noChangeAspect="1" noChangeArrowheads="1"/>
          </p:cNvPicPr>
          <p:nvPr/>
        </p:nvPicPr>
        <p:blipFill>
          <a:blip r:embed="rId2" cstate="print"/>
          <a:srcRect/>
          <a:stretch>
            <a:fillRect/>
          </a:stretch>
        </p:blipFill>
        <p:spPr bwMode="auto">
          <a:xfrm>
            <a:off x="3394153" y="0"/>
            <a:ext cx="5749847" cy="3810000"/>
          </a:xfrm>
          <a:prstGeom prst="rect">
            <a:avLst/>
          </a:prstGeom>
          <a:noFill/>
        </p:spPr>
      </p:pic>
      <p:pic>
        <p:nvPicPr>
          <p:cNvPr id="7" name="Picture 2" descr="http://www.blogcdn.com/www.engadget.com/media/2008/11/mitsubishi-wakamaru-actor.jpg">
            <a:hlinkClick r:id="rId3"/>
          </p:cNvPr>
          <p:cNvPicPr>
            <a:picLocks noChangeAspect="1" noChangeArrowheads="1"/>
          </p:cNvPicPr>
          <p:nvPr/>
        </p:nvPicPr>
        <p:blipFill>
          <a:blip r:embed="rId4" cstate="print"/>
          <a:srcRect/>
          <a:stretch>
            <a:fillRect/>
          </a:stretch>
        </p:blipFill>
        <p:spPr bwMode="auto">
          <a:xfrm>
            <a:off x="0" y="3505200"/>
            <a:ext cx="4199749" cy="3352800"/>
          </a:xfrm>
          <a:prstGeom prst="rect">
            <a:avLst/>
          </a:prstGeom>
          <a:noFill/>
        </p:spPr>
      </p:pic>
      <p:sp>
        <p:nvSpPr>
          <p:cNvPr id="8" name="Rectangle 7"/>
          <p:cNvSpPr/>
          <p:nvPr/>
        </p:nvSpPr>
        <p:spPr>
          <a:xfrm>
            <a:off x="2438400" y="6273225"/>
            <a:ext cx="3722301" cy="584775"/>
          </a:xfrm>
          <a:prstGeom prst="rect">
            <a:avLst/>
          </a:prstGeom>
          <a:solidFill>
            <a:srgbClr val="FFFF00"/>
          </a:solidFill>
        </p:spPr>
        <p:txBody>
          <a:bodyPr wrap="none">
            <a:spAutoFit/>
          </a:bodyPr>
          <a:lstStyle/>
          <a:p>
            <a:r>
              <a:rPr lang="en-US" sz="3200" b="1" dirty="0" smtClean="0">
                <a:solidFill>
                  <a:srgbClr val="FF0000"/>
                </a:solidFill>
                <a:effectLst>
                  <a:outerShdw blurRad="38100" dist="38100" dir="2700000" algn="tl">
                    <a:srgbClr val="000000">
                      <a:alpha val="43137"/>
                    </a:srgbClr>
                  </a:outerShdw>
                </a:effectLst>
              </a:rPr>
              <a:t>November 25, 2008. </a:t>
            </a:r>
            <a:endParaRPr lang="en-US" sz="32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29200"/>
            <a:ext cx="8686800" cy="1447800"/>
          </a:xfrm>
        </p:spPr>
        <p:txBody>
          <a:bodyPr>
            <a:noAutofit/>
          </a:bodyPr>
          <a:lstStyle/>
          <a:p>
            <a:r>
              <a:rPr lang="en-US" dirty="0" smtClean="0"/>
              <a:t>Tells a futuristic tale of a housekeeping robot who becomes bored with its allotted role in society as a demeaning cleaner.</a:t>
            </a:r>
          </a:p>
        </p:txBody>
      </p:sp>
      <p:pic>
        <p:nvPicPr>
          <p:cNvPr id="4" name="Picture 2" descr="http://blogs.guardian.co.uk/technology/archives/images/Wakamaru-Reuters_Photo.jpg"/>
          <p:cNvPicPr>
            <a:picLocks noChangeAspect="1" noChangeArrowheads="1"/>
          </p:cNvPicPr>
          <p:nvPr/>
        </p:nvPicPr>
        <p:blipFill>
          <a:blip r:embed="rId2" cstate="print"/>
          <a:srcRect/>
          <a:stretch>
            <a:fillRect/>
          </a:stretch>
        </p:blipFill>
        <p:spPr bwMode="auto">
          <a:xfrm>
            <a:off x="533400" y="304800"/>
            <a:ext cx="5810250" cy="4648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5257800" cy="6553200"/>
          </a:xfrm>
        </p:spPr>
        <p:txBody>
          <a:bodyPr>
            <a:noAutofit/>
          </a:bodyPr>
          <a:lstStyle/>
          <a:p>
            <a:r>
              <a:rPr lang="en-US" sz="2800" dirty="0" smtClean="0">
                <a:solidFill>
                  <a:srgbClr val="FF0000"/>
                </a:solidFill>
              </a:rPr>
              <a:t>20-minute performance</a:t>
            </a:r>
            <a:endParaRPr lang="en-US" sz="2800" dirty="0" smtClean="0"/>
          </a:p>
          <a:p>
            <a:r>
              <a:rPr lang="en-US" sz="2800" dirty="0" smtClean="0"/>
              <a:t>robots faultlessly delivered their lines</a:t>
            </a:r>
          </a:p>
          <a:p>
            <a:r>
              <a:rPr lang="en-US" sz="2800" dirty="0" smtClean="0"/>
              <a:t>interacting with their real-life counterparts.</a:t>
            </a:r>
          </a:p>
          <a:p>
            <a:r>
              <a:rPr lang="en-US" sz="2800" dirty="0" smtClean="0"/>
              <a:t>Osaka University</a:t>
            </a:r>
          </a:p>
          <a:p>
            <a:r>
              <a:rPr lang="en-US" sz="2800" dirty="0" smtClean="0"/>
              <a:t> playwright </a:t>
            </a:r>
            <a:r>
              <a:rPr lang="en-US" sz="2800" dirty="0" err="1" smtClean="0"/>
              <a:t>Oriza</a:t>
            </a:r>
            <a:r>
              <a:rPr lang="en-US" sz="2800" dirty="0" smtClean="0"/>
              <a:t> Hirata</a:t>
            </a:r>
          </a:p>
          <a:p>
            <a:r>
              <a:rPr lang="en-US" sz="2800" dirty="0" smtClean="0"/>
              <a:t> hoping to expand it </a:t>
            </a:r>
            <a:r>
              <a:rPr lang="en-US" sz="2800" dirty="0" smtClean="0">
                <a:solidFill>
                  <a:srgbClr val="FF0000"/>
                </a:solidFill>
                <a:effectLst>
                  <a:outerShdw blurRad="38100" dist="38100" dir="2700000" algn="tl">
                    <a:srgbClr val="000000">
                      <a:alpha val="43137"/>
                    </a:srgbClr>
                  </a:outerShdw>
                </a:effectLst>
              </a:rPr>
              <a:t>to full production length </a:t>
            </a:r>
            <a:r>
              <a:rPr lang="en-US" sz="2800" dirty="0" smtClean="0"/>
              <a:t>for the public by 2010.</a:t>
            </a:r>
          </a:p>
          <a:p>
            <a:r>
              <a:rPr lang="en-US" sz="2800" dirty="0" smtClean="0"/>
              <a:t>The alliance between humans and robots performing together live on stage is </a:t>
            </a:r>
            <a:r>
              <a:rPr lang="en-US" sz="2800" dirty="0" smtClean="0">
                <a:solidFill>
                  <a:srgbClr val="FF0000"/>
                </a:solidFill>
              </a:rPr>
              <a:t>believed to be a first for Japan's robotics industry.</a:t>
            </a:r>
          </a:p>
        </p:txBody>
      </p:sp>
      <p:pic>
        <p:nvPicPr>
          <p:cNvPr id="4" name="Picture 2" descr="http://blogs.guardian.co.uk/technology/archives/images/Wakamaru-Reuters_Photo.jpg"/>
          <p:cNvPicPr>
            <a:picLocks noChangeAspect="1" noChangeArrowheads="1"/>
          </p:cNvPicPr>
          <p:nvPr/>
        </p:nvPicPr>
        <p:blipFill>
          <a:blip r:embed="rId2" cstate="print"/>
          <a:srcRect/>
          <a:stretch>
            <a:fillRect/>
          </a:stretch>
        </p:blipFill>
        <p:spPr bwMode="auto">
          <a:xfrm>
            <a:off x="5334000" y="3810000"/>
            <a:ext cx="3810000" cy="304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553200"/>
          </a:xfrm>
        </p:spPr>
        <p:txBody>
          <a:bodyPr>
            <a:noAutofit/>
          </a:bodyPr>
          <a:lstStyle/>
          <a:p>
            <a:r>
              <a:rPr lang="en-US" sz="4000" dirty="0" smtClean="0"/>
              <a:t>The </a:t>
            </a:r>
            <a:r>
              <a:rPr lang="en-US" sz="4000" dirty="0" err="1" smtClean="0"/>
              <a:t>Wakamaru</a:t>
            </a:r>
            <a:r>
              <a:rPr lang="en-US" sz="4000" dirty="0" smtClean="0"/>
              <a:t> robot uses a </a:t>
            </a:r>
            <a:r>
              <a:rPr lang="en-US" sz="4000" dirty="0" smtClean="0">
                <a:solidFill>
                  <a:srgbClr val="FF0000"/>
                </a:solidFill>
              </a:rPr>
              <a:t>laser and cameras </a:t>
            </a:r>
            <a:r>
              <a:rPr lang="en-US" sz="4000" dirty="0" smtClean="0"/>
              <a:t>to track and identify objects and people.</a:t>
            </a:r>
          </a:p>
          <a:p>
            <a:endParaRPr lang="en-US" sz="4000" dirty="0" smtClean="0"/>
          </a:p>
          <a:p>
            <a:r>
              <a:rPr lang="en-US" sz="4000" dirty="0" smtClean="0"/>
              <a:t> It also has the capacity to remember and </a:t>
            </a:r>
            <a:r>
              <a:rPr lang="en-US" sz="4000" dirty="0" err="1" smtClean="0"/>
              <a:t>recognise</a:t>
            </a:r>
            <a:r>
              <a:rPr lang="en-US" sz="4000" dirty="0" smtClean="0"/>
              <a:t> around </a:t>
            </a:r>
            <a:r>
              <a:rPr lang="en-US" sz="4000" dirty="0" smtClean="0">
                <a:solidFill>
                  <a:srgbClr val="FF0000"/>
                </a:solidFill>
              </a:rPr>
              <a:t>10,000 words </a:t>
            </a:r>
            <a:r>
              <a:rPr lang="en-US" sz="4000" dirty="0" smtClean="0"/>
              <a:t>necessary for communication in daily life.</a:t>
            </a:r>
            <a:endParaRPr lang="en-US" sz="4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1200" y="0"/>
            <a:ext cx="3352800" cy="1828800"/>
          </a:xfrm>
        </p:spPr>
        <p:txBody>
          <a:bodyPr>
            <a:normAutofit fontScale="90000"/>
          </a:bodyPr>
          <a:lstStyle/>
          <a:p>
            <a:r>
              <a:rPr lang="en-US" sz="3600" dirty="0" smtClean="0"/>
              <a:t>Taiwan casts robots in Phantom of the Opera</a:t>
            </a:r>
            <a:endParaRPr lang="en-US" sz="3600" dirty="0"/>
          </a:p>
        </p:txBody>
      </p:sp>
      <p:sp>
        <p:nvSpPr>
          <p:cNvPr id="3" name="Content Placeholder 2"/>
          <p:cNvSpPr>
            <a:spLocks noGrp="1"/>
          </p:cNvSpPr>
          <p:nvPr>
            <p:ph idx="1"/>
          </p:nvPr>
        </p:nvSpPr>
        <p:spPr>
          <a:xfrm>
            <a:off x="5791200" y="2209800"/>
            <a:ext cx="3352800" cy="4648200"/>
          </a:xfrm>
        </p:spPr>
        <p:txBody>
          <a:bodyPr>
            <a:normAutofit fontScale="62500" lnSpcReduction="20000"/>
          </a:bodyPr>
          <a:lstStyle/>
          <a:p>
            <a:r>
              <a:rPr lang="en-US" dirty="0" smtClean="0"/>
              <a:t>The University of Science and Technology in Taiwan's announced that they're putting on a very special performance of The Phantom of the Opera on December 27th,  2008, in which the two leads will be played by robots. </a:t>
            </a:r>
          </a:p>
          <a:p>
            <a:r>
              <a:rPr lang="en-US" dirty="0" smtClean="0"/>
              <a:t>The lead bots (named Thomas and Janet) can both walk, and have silicon facial "muscles" that help them mimic human expressions and mouth movements. </a:t>
            </a:r>
            <a:endParaRPr lang="en-US" dirty="0"/>
          </a:p>
        </p:txBody>
      </p:sp>
      <p:pic>
        <p:nvPicPr>
          <p:cNvPr id="152578" name="Picture 2" descr="http://www.blogcdn.com/www.engadget.com/media/2008/12/phantom_term.jpg"/>
          <p:cNvPicPr>
            <a:picLocks noChangeAspect="1" noChangeArrowheads="1"/>
          </p:cNvPicPr>
          <p:nvPr/>
        </p:nvPicPr>
        <p:blipFill>
          <a:blip r:embed="rId2" cstate="print"/>
          <a:srcRect/>
          <a:stretch>
            <a:fillRect/>
          </a:stretch>
        </p:blipFill>
        <p:spPr bwMode="auto">
          <a:xfrm>
            <a:off x="0" y="838200"/>
            <a:ext cx="5715000" cy="5324475"/>
          </a:xfrm>
          <a:prstGeom prst="rect">
            <a:avLst/>
          </a:prstGeom>
          <a:noFill/>
        </p:spPr>
      </p:pic>
      <p:sp>
        <p:nvSpPr>
          <p:cNvPr id="5" name="Rectangle 4"/>
          <p:cNvSpPr/>
          <p:nvPr/>
        </p:nvSpPr>
        <p:spPr>
          <a:xfrm>
            <a:off x="381000" y="6150114"/>
            <a:ext cx="4863832" cy="707886"/>
          </a:xfrm>
          <a:prstGeom prst="rect">
            <a:avLst/>
          </a:prstGeom>
          <a:solidFill>
            <a:srgbClr val="FFFF00"/>
          </a:solidFill>
        </p:spPr>
        <p:txBody>
          <a:bodyPr wrap="none">
            <a:spAutoFit/>
          </a:bodyPr>
          <a:lstStyle/>
          <a:p>
            <a:r>
              <a:rPr lang="en-US" sz="4000" b="1" dirty="0" smtClean="0">
                <a:solidFill>
                  <a:srgbClr val="FF0000"/>
                </a:solidFill>
                <a:effectLst>
                  <a:outerShdw blurRad="38100" dist="38100" dir="2700000" algn="tl">
                    <a:srgbClr val="000000">
                      <a:alpha val="43137"/>
                    </a:srgbClr>
                  </a:outerShdw>
                </a:effectLst>
              </a:rPr>
              <a:t>December 27th,  2008</a:t>
            </a:r>
            <a:endParaRPr lang="en-US" sz="40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
            <a:ext cx="9144000" cy="1754326"/>
          </a:xfrm>
          <a:prstGeom prst="rect">
            <a:avLst/>
          </a:prstGeom>
        </p:spPr>
        <p:txBody>
          <a:bodyPr wrap="square">
            <a:spAutoFit/>
          </a:bodyPr>
          <a:lstStyle/>
          <a:p>
            <a:pPr marL="342900" indent="-342900">
              <a:buFont typeface="+mj-lt"/>
              <a:buAutoNum type="arabicPeriod"/>
            </a:pPr>
            <a:r>
              <a:rPr lang="en-US" dirty="0" smtClean="0"/>
              <a:t>Our humanoid friends started engaging in public displays of affection. </a:t>
            </a:r>
          </a:p>
          <a:p>
            <a:pPr marL="342900" indent="-342900">
              <a:buFont typeface="+mj-lt"/>
              <a:buAutoNum type="arabicPeriod"/>
            </a:pPr>
            <a:r>
              <a:rPr lang="en-US" dirty="0" smtClean="0"/>
              <a:t>Exhibit A: Thomas and Janet, two performance bots who made out publicly in front of hundreds during a December 2008 robotic production of "Phantom of the Opera" in Taiwan</a:t>
            </a:r>
          </a:p>
          <a:p>
            <a:pPr marL="342900" indent="-342900">
              <a:buFont typeface="+mj-lt"/>
              <a:buAutoNum type="arabicPeriod"/>
            </a:pPr>
            <a:r>
              <a:rPr lang="en-US" dirty="0" smtClean="0"/>
              <a:t>A team at </a:t>
            </a:r>
            <a:r>
              <a:rPr lang="en-US" dirty="0" smtClean="0">
                <a:hlinkClick r:id="rId2"/>
              </a:rPr>
              <a:t>National Taiwan University of Science and Technology</a:t>
            </a:r>
            <a:r>
              <a:rPr lang="en-US" dirty="0" smtClean="0"/>
              <a:t> spent three years developing and programming the smooching bots, which with the help of servo motors that pull at the face and mouth</a:t>
            </a:r>
            <a:endParaRPr lang="en-US" dirty="0"/>
          </a:p>
        </p:txBody>
      </p:sp>
      <p:pic>
        <p:nvPicPr>
          <p:cNvPr id="5" name="Picture 4" descr="24aug09_kissingrobots0.jpg"/>
          <p:cNvPicPr>
            <a:picLocks noChangeAspect="1"/>
          </p:cNvPicPr>
          <p:nvPr/>
        </p:nvPicPr>
        <p:blipFill>
          <a:blip r:embed="rId3" cstate="print"/>
          <a:stretch>
            <a:fillRect/>
          </a:stretch>
        </p:blipFill>
        <p:spPr>
          <a:xfrm>
            <a:off x="0" y="1807210"/>
            <a:ext cx="7391400" cy="505079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62200"/>
            <a:ext cx="2819400" cy="3276600"/>
          </a:xfrm>
        </p:spPr>
        <p:txBody>
          <a:bodyPr>
            <a:normAutofit/>
          </a:bodyPr>
          <a:lstStyle/>
          <a:p>
            <a:r>
              <a:rPr lang="en-US" sz="3200" dirty="0" err="1" smtClean="0"/>
              <a:t>Barnabe</a:t>
            </a:r>
            <a:r>
              <a:rPr lang="en-US" sz="3200" dirty="0" smtClean="0"/>
              <a:t> Theatre in </a:t>
            </a:r>
            <a:r>
              <a:rPr lang="en-US" sz="3200" dirty="0" err="1" smtClean="0"/>
              <a:t>Servion</a:t>
            </a:r>
            <a:r>
              <a:rPr lang="en-US" sz="3200" dirty="0" smtClean="0"/>
              <a:t>, Switzerland</a:t>
            </a:r>
            <a:endParaRPr lang="en-US" sz="3200" dirty="0"/>
          </a:p>
        </p:txBody>
      </p:sp>
      <p:sp>
        <p:nvSpPr>
          <p:cNvPr id="3" name="Content Placeholder 2"/>
          <p:cNvSpPr>
            <a:spLocks noGrp="1"/>
          </p:cNvSpPr>
          <p:nvPr>
            <p:ph idx="1"/>
          </p:nvPr>
        </p:nvSpPr>
        <p:spPr>
          <a:xfrm>
            <a:off x="0" y="0"/>
            <a:ext cx="9144000" cy="2819400"/>
          </a:xfrm>
        </p:spPr>
        <p:txBody>
          <a:bodyPr>
            <a:noAutofit/>
          </a:bodyPr>
          <a:lstStyle/>
          <a:p>
            <a:pPr algn="ctr">
              <a:buNone/>
            </a:pPr>
            <a:r>
              <a:rPr lang="en-US" sz="7200" b="1" dirty="0" smtClean="0">
                <a:effectLst>
                  <a:outerShdw blurRad="38100" dist="38100" dir="2700000" algn="tl">
                    <a:srgbClr val="000000">
                      <a:alpha val="43137"/>
                    </a:srgbClr>
                  </a:outerShdw>
                </a:effectLst>
              </a:rPr>
              <a:t>Robots – the musical, </a:t>
            </a:r>
          </a:p>
          <a:p>
            <a:pPr algn="ctr">
              <a:buNone/>
            </a:pPr>
            <a:r>
              <a:rPr lang="en-US" sz="5400" b="1" dirty="0" smtClean="0">
                <a:effectLst>
                  <a:outerShdw blurRad="38100" dist="38100" dir="2700000" algn="tl">
                    <a:srgbClr val="000000">
                      <a:alpha val="43137"/>
                    </a:srgbClr>
                  </a:outerShdw>
                </a:effectLst>
              </a:rPr>
              <a:t>May 1 – May 17, 2009</a:t>
            </a:r>
            <a:endParaRPr lang="en-US" sz="5400" b="1" dirty="0">
              <a:effectLst>
                <a:outerShdw blurRad="38100" dist="38100" dir="2700000" algn="tl">
                  <a:srgbClr val="000000">
                    <a:alpha val="43137"/>
                  </a:srgbClr>
                </a:outerShdw>
              </a:effectLst>
            </a:endParaRPr>
          </a:p>
        </p:txBody>
      </p:sp>
      <p:pic>
        <p:nvPicPr>
          <p:cNvPr id="5" name="Picture 2" descr="Igor the faithful butler"/>
          <p:cNvPicPr>
            <a:picLocks noChangeAspect="1" noChangeArrowheads="1"/>
          </p:cNvPicPr>
          <p:nvPr/>
        </p:nvPicPr>
        <p:blipFill>
          <a:blip r:embed="rId2" cstate="print"/>
          <a:srcRect/>
          <a:stretch>
            <a:fillRect/>
          </a:stretch>
        </p:blipFill>
        <p:spPr bwMode="auto">
          <a:xfrm>
            <a:off x="3048001" y="2489197"/>
            <a:ext cx="6096000" cy="4368803"/>
          </a:xfrm>
          <a:prstGeom prst="rect">
            <a:avLst/>
          </a:prstGeom>
          <a:noFill/>
        </p:spPr>
      </p:pic>
      <p:sp>
        <p:nvSpPr>
          <p:cNvPr id="6" name="Content Placeholder 2"/>
          <p:cNvSpPr txBox="1">
            <a:spLocks/>
          </p:cNvSpPr>
          <p:nvPr/>
        </p:nvSpPr>
        <p:spPr>
          <a:xfrm>
            <a:off x="0" y="1066800"/>
            <a:ext cx="9144000" cy="1104900"/>
          </a:xfrm>
          <a:prstGeom prst="rect">
            <a:avLst/>
          </a:prstGeom>
          <a:solidFill>
            <a:srgbClr val="FFFF00"/>
          </a:solidFill>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smtClean="0">
                <a:ln>
                  <a:noFill/>
                </a:ln>
                <a:solidFill>
                  <a:srgbClr val="FF0000"/>
                </a:solidFill>
                <a:effectLst>
                  <a:outerShdw blurRad="38100" dist="38100" dir="2700000" algn="tl">
                    <a:srgbClr val="000000">
                      <a:alpha val="43137"/>
                    </a:srgbClr>
                  </a:outerShdw>
                </a:effectLst>
                <a:uLnTx/>
                <a:uFillTx/>
                <a:latin typeface="+mn-lt"/>
                <a:ea typeface="+mn-ea"/>
                <a:cs typeface="+mn-cs"/>
              </a:rPr>
              <a:t>May 1 – May 17, 2009</a:t>
            </a:r>
            <a:endParaRPr kumimoji="0" lang="en-US" sz="54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a:t>
            </a:r>
            <a:endParaRPr lang="en-US" dirty="0"/>
          </a:p>
        </p:txBody>
      </p:sp>
      <p:pic>
        <p:nvPicPr>
          <p:cNvPr id="60418" name="Picture 2" descr="http://www.blogcdn.com/www.engadget.com/media/2009/04/robotplayapr09.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6" name="Picture 6" descr="Robots by b4silio."/>
          <p:cNvPicPr>
            <a:picLocks noChangeAspect="1" noChangeArrowheads="1"/>
          </p:cNvPicPr>
          <p:nvPr/>
        </p:nvPicPr>
        <p:blipFill>
          <a:blip r:embed="rId2" cstate="print"/>
          <a:srcRect/>
          <a:stretch>
            <a:fillRect/>
          </a:stretch>
        </p:blipFill>
        <p:spPr bwMode="auto">
          <a:xfrm>
            <a:off x="0" y="0"/>
            <a:ext cx="6858000" cy="6858000"/>
          </a:xfrm>
          <a:prstGeom prst="rect">
            <a:avLst/>
          </a:prstGeom>
          <a:noFill/>
        </p:spPr>
      </p:pic>
      <p:sp>
        <p:nvSpPr>
          <p:cNvPr id="3" name="Content Placeholder 2"/>
          <p:cNvSpPr>
            <a:spLocks noGrp="1"/>
          </p:cNvSpPr>
          <p:nvPr>
            <p:ph idx="1"/>
          </p:nvPr>
        </p:nvSpPr>
        <p:spPr>
          <a:xfrm>
            <a:off x="6858000" y="228600"/>
            <a:ext cx="2286000" cy="4191000"/>
          </a:xfrm>
        </p:spPr>
        <p:txBody>
          <a:bodyPr>
            <a:noAutofit/>
          </a:bodyPr>
          <a:lstStyle/>
          <a:p>
            <a:r>
              <a:rPr lang="en-US" sz="2400" dirty="0" smtClean="0"/>
              <a:t>It’s a musical that stars three autonomous robots developed by </a:t>
            </a:r>
            <a:r>
              <a:rPr lang="en-US" sz="2400" dirty="0" err="1" smtClean="0"/>
              <a:t>Bluebotics</a:t>
            </a:r>
            <a:r>
              <a:rPr lang="en-US" sz="2400" dirty="0" smtClean="0"/>
              <a:t>, a company that makes service bots. Ah, so there’s some promotion involved here</a:t>
            </a:r>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4" name="Picture 4" descr="Laurence Iseli and robotic double, Leila"/>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50530" name="Picture 2" descr="http://multimedia.ctk.cz/storage/foto/2009/04/22/2089266/5.jpeg"/>
          <p:cNvPicPr>
            <a:picLocks noChangeAspect="1" noChangeArrowheads="1"/>
          </p:cNvPicPr>
          <p:nvPr/>
        </p:nvPicPr>
        <p:blipFill>
          <a:blip r:embed="rId2" cstate="print"/>
          <a:srcRect/>
          <a:stretch>
            <a:fillRect/>
          </a:stretch>
        </p:blipFill>
        <p:spPr bwMode="auto">
          <a:xfrm>
            <a:off x="0" y="-6666"/>
            <a:ext cx="4572000" cy="6864666"/>
          </a:xfrm>
          <a:prstGeom prst="rect">
            <a:avLst/>
          </a:prstGeom>
          <a:noFill/>
        </p:spPr>
      </p:pic>
      <p:pic>
        <p:nvPicPr>
          <p:cNvPr id="150532" name="Picture 4" descr="http://multimedia.ctk.cz/storage/foto/2009/04/22/2089274/5.jpeg"/>
          <p:cNvPicPr>
            <a:picLocks noChangeAspect="1" noChangeArrowheads="1"/>
          </p:cNvPicPr>
          <p:nvPr/>
        </p:nvPicPr>
        <p:blipFill>
          <a:blip r:embed="rId3" cstate="print"/>
          <a:srcRect/>
          <a:stretch>
            <a:fillRect/>
          </a:stretch>
        </p:blipFill>
        <p:spPr bwMode="auto">
          <a:xfrm>
            <a:off x="4238625" y="3590925"/>
            <a:ext cx="4905375" cy="3267075"/>
          </a:xfrm>
          <a:prstGeom prst="rect">
            <a:avLst/>
          </a:prstGeom>
          <a:noFill/>
        </p:spPr>
      </p:pic>
      <p:pic>
        <p:nvPicPr>
          <p:cNvPr id="6" name="Picture 3" descr="Actor Branch Worsham performs during a rehearsal of the musical &quot;Robots&quot; at the Barnabe Theatre.">
            <a:hlinkClick r:id="rId4"/>
          </p:cNvPr>
          <p:cNvPicPr>
            <a:picLocks noChangeAspect="1" noChangeArrowheads="1"/>
          </p:cNvPicPr>
          <p:nvPr/>
        </p:nvPicPr>
        <p:blipFill>
          <a:blip r:embed="rId5" cstate="print"/>
          <a:srcRect/>
          <a:stretch>
            <a:fillRect/>
          </a:stretch>
        </p:blipFill>
        <p:spPr bwMode="auto">
          <a:xfrm>
            <a:off x="3771901" y="1"/>
            <a:ext cx="5372098" cy="3581399"/>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553200"/>
          </a:xfrm>
        </p:spPr>
        <p:txBody>
          <a:bodyPr>
            <a:noAutofit/>
          </a:bodyPr>
          <a:lstStyle/>
          <a:p>
            <a:r>
              <a:rPr lang="en-US" sz="4400" dirty="0" smtClean="0"/>
              <a:t>The Japanese robotics market is currently valued at an estimated £4.9 billion (Y712.3billion)</a:t>
            </a:r>
          </a:p>
          <a:p>
            <a:endParaRPr lang="en-US" sz="4400" dirty="0" smtClean="0"/>
          </a:p>
          <a:p>
            <a:r>
              <a:rPr lang="en-US" sz="4400" dirty="0" smtClean="0"/>
              <a:t>This is forecast to boom to £66billion (Y9.63 trillion) by 2030, according to the Japan Robot Association.</a:t>
            </a:r>
            <a:endParaRPr lang="en-US" sz="4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xplosion 1 3"/>
          <p:cNvSpPr/>
          <p:nvPr/>
        </p:nvSpPr>
        <p:spPr>
          <a:xfrm>
            <a:off x="-2514600" y="-2209800"/>
            <a:ext cx="10668000" cy="8686800"/>
          </a:xfrm>
          <a:prstGeom prst="irregularSeal1">
            <a:avLst/>
          </a:prstGeom>
          <a:solidFill>
            <a:schemeClr val="tx2">
              <a:lumMod val="20000"/>
              <a:lumOff val="8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7200" b="1" dirty="0" smtClean="0">
                <a:solidFill>
                  <a:srgbClr val="002060"/>
                </a:solidFill>
                <a:effectLst>
                  <a:outerShdw blurRad="38100" dist="38100" dir="2700000" algn="tl">
                    <a:srgbClr val="000000">
                      <a:alpha val="43137"/>
                    </a:srgbClr>
                  </a:outerShdw>
                </a:effectLst>
              </a:rPr>
              <a:t>Robot Theatre Research at PSU</a:t>
            </a:r>
            <a:endParaRPr lang="en-US" sz="7200" b="1" dirty="0">
              <a:solidFill>
                <a:srgbClr val="002060"/>
              </a:solidFill>
              <a:effectLst>
                <a:outerShdw blurRad="38100" dist="38100" dir="2700000" algn="tl">
                  <a:srgbClr val="000000">
                    <a:alpha val="43137"/>
                  </a:srgbClr>
                </a:outerShdw>
              </a:effectLst>
            </a:endParaRPr>
          </a:p>
        </p:txBody>
      </p:sp>
      <p:pic>
        <p:nvPicPr>
          <p:cNvPr id="1027" name="Picture 3" descr="\\khensu\Home01\mperkows\My Documents\My Pictures\perkowski.jpg"/>
          <p:cNvPicPr>
            <a:picLocks noChangeAspect="1" noChangeArrowheads="1"/>
          </p:cNvPicPr>
          <p:nvPr/>
        </p:nvPicPr>
        <p:blipFill>
          <a:blip r:embed="rId2" cstate="print"/>
          <a:srcRect/>
          <a:stretch>
            <a:fillRect/>
          </a:stretch>
        </p:blipFill>
        <p:spPr bwMode="auto">
          <a:xfrm>
            <a:off x="4572000" y="3276600"/>
            <a:ext cx="4572000" cy="35814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1828800"/>
            <a:ext cx="8382000" cy="4508927"/>
          </a:xfrm>
          <a:prstGeom prst="rect">
            <a:avLst/>
          </a:prstGeom>
          <a:noFill/>
        </p:spPr>
        <p:txBody>
          <a:bodyPr wrap="square" rtlCol="0">
            <a:spAutoFit/>
          </a:bodyPr>
          <a:lstStyle/>
          <a:p>
            <a:pPr algn="ctr"/>
            <a:r>
              <a:rPr lang="en-US" sz="28700" b="1" dirty="0" smtClean="0">
                <a:effectLst>
                  <a:outerShdw blurRad="38100" dist="38100" dir="2700000" algn="tl">
                    <a:srgbClr val="000000">
                      <a:alpha val="43137"/>
                    </a:srgbClr>
                  </a:outerShdw>
                </a:effectLst>
              </a:rPr>
              <a:t>2001</a:t>
            </a:r>
            <a:endParaRPr lang="en-US" sz="287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untitledf.bmp"/>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Steve, Professor Perky and Normen at Intel's show.</a:t>
            </a:r>
            <a:endParaRPr lang="en-US" dirty="0"/>
          </a:p>
        </p:txBody>
      </p:sp>
      <p:pic>
        <p:nvPicPr>
          <p:cNvPr id="4" name="Picture 2" descr="http://web.cecs.pdx.edu/~mperkows/ROBOT/steve=and=perky.jpg"/>
          <p:cNvPicPr>
            <a:picLocks noChangeAspect="1" noChangeArrowheads="1"/>
          </p:cNvPicPr>
          <p:nvPr/>
        </p:nvPicPr>
        <p:blipFill>
          <a:blip r:embed="rId2" cstate="print"/>
          <a:srcRect/>
          <a:stretch>
            <a:fillRect/>
          </a:stretch>
        </p:blipFill>
        <p:spPr bwMode="auto">
          <a:xfrm>
            <a:off x="1447800" y="1828800"/>
            <a:ext cx="6096000" cy="4572000"/>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457200"/>
            <a:ext cx="8229600" cy="6324600"/>
          </a:xfrm>
        </p:spPr>
        <p:txBody>
          <a:bodyPr>
            <a:normAutofit fontScale="70000" lnSpcReduction="20000"/>
          </a:bodyPr>
          <a:lstStyle/>
          <a:p>
            <a:pPr algn="ctr">
              <a:buNone/>
            </a:pPr>
            <a:r>
              <a:rPr lang="en-US" sz="13800" b="1" dirty="0" smtClean="0">
                <a:effectLst>
                  <a:outerShdw blurRad="38100" dist="38100" dir="2700000" algn="tl">
                    <a:srgbClr val="000000">
                      <a:alpha val="43137"/>
                    </a:srgbClr>
                  </a:outerShdw>
                </a:effectLst>
              </a:rPr>
              <a:t>2003 </a:t>
            </a:r>
          </a:p>
          <a:p>
            <a:pPr algn="ctr">
              <a:buNone/>
            </a:pPr>
            <a:endParaRPr lang="en-US" sz="13800" b="1" dirty="0" smtClean="0">
              <a:effectLst>
                <a:outerShdw blurRad="38100" dist="38100" dir="2700000" algn="tl">
                  <a:srgbClr val="000000">
                    <a:alpha val="43137"/>
                  </a:srgbClr>
                </a:outerShdw>
              </a:effectLst>
            </a:endParaRPr>
          </a:p>
          <a:p>
            <a:pPr algn="ctr">
              <a:buNone/>
            </a:pPr>
            <a:r>
              <a:rPr lang="en-US" sz="13800" b="1" dirty="0" smtClean="0">
                <a:solidFill>
                  <a:srgbClr val="FF0000"/>
                </a:solidFill>
                <a:effectLst>
                  <a:outerShdw blurRad="38100" dist="38100" dir="2700000" algn="tl">
                    <a:srgbClr val="000000">
                      <a:alpha val="43137"/>
                    </a:srgbClr>
                  </a:outerShdw>
                </a:effectLst>
              </a:rPr>
              <a:t>KAIST </a:t>
            </a:r>
            <a:r>
              <a:rPr lang="en-US" sz="13800" b="1" dirty="0" err="1" smtClean="0">
                <a:solidFill>
                  <a:srgbClr val="FF0000"/>
                </a:solidFill>
                <a:effectLst>
                  <a:outerShdw blurRad="38100" dist="38100" dir="2700000" algn="tl">
                    <a:srgbClr val="000000">
                      <a:alpha val="43137"/>
                    </a:srgbClr>
                  </a:outerShdw>
                </a:effectLst>
              </a:rPr>
              <a:t>Hahoe</a:t>
            </a:r>
            <a:r>
              <a:rPr lang="en-US" sz="13800" b="1" dirty="0" smtClean="0">
                <a:solidFill>
                  <a:srgbClr val="FF0000"/>
                </a:solidFill>
                <a:effectLst>
                  <a:outerShdw blurRad="38100" dist="38100" dir="2700000" algn="tl">
                    <a:srgbClr val="000000">
                      <a:alpha val="43137"/>
                    </a:srgbClr>
                  </a:outerShdw>
                </a:effectLst>
              </a:rPr>
              <a:t> Robot Theatre</a:t>
            </a:r>
            <a:endParaRPr lang="en-US" sz="13800" b="1" dirty="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524000"/>
          </a:xfrm>
        </p:spPr>
        <p:txBody>
          <a:bodyPr>
            <a:normAutofit/>
          </a:bodyPr>
          <a:lstStyle/>
          <a:p>
            <a:r>
              <a:rPr lang="en-US" sz="6000" b="1" dirty="0" smtClean="0">
                <a:effectLst>
                  <a:outerShdw blurRad="38100" dist="38100" dir="2700000" algn="tl">
                    <a:srgbClr val="000000">
                      <a:alpha val="43137"/>
                    </a:srgbClr>
                  </a:outerShdw>
                </a:effectLst>
              </a:rPr>
              <a:t>The </a:t>
            </a:r>
            <a:r>
              <a:rPr lang="en-US" sz="6000" b="1" dirty="0" err="1" smtClean="0">
                <a:effectLst>
                  <a:outerShdw blurRad="38100" dist="38100" dir="2700000" algn="tl">
                    <a:srgbClr val="000000">
                      <a:alpha val="43137"/>
                    </a:srgbClr>
                  </a:outerShdw>
                </a:effectLst>
              </a:rPr>
              <a:t>Hahoe</a:t>
            </a:r>
            <a:r>
              <a:rPr lang="en-US" sz="6000" b="1" dirty="0" smtClean="0">
                <a:effectLst>
                  <a:outerShdw blurRad="38100" dist="38100" dir="2700000" algn="tl">
                    <a:srgbClr val="000000">
                      <a:alpha val="43137"/>
                    </a:srgbClr>
                  </a:outerShdw>
                </a:effectLst>
              </a:rPr>
              <a:t> Robot Theatre</a:t>
            </a:r>
            <a:endParaRPr lang="en-US" sz="6000" b="1" dirty="0">
              <a:effectLst>
                <a:outerShdw blurRad="38100" dist="38100" dir="2700000" algn="tl">
                  <a:srgbClr val="000000">
                    <a:alpha val="43137"/>
                  </a:srgbClr>
                </a:outerShdw>
              </a:effectLst>
            </a:endParaRPr>
          </a:p>
        </p:txBody>
      </p:sp>
      <p:pic>
        <p:nvPicPr>
          <p:cNvPr id="5" name="Picture 4" descr="robot2.jpg"/>
          <p:cNvPicPr>
            <a:picLocks noChangeAspect="1"/>
          </p:cNvPicPr>
          <p:nvPr/>
        </p:nvPicPr>
        <p:blipFill>
          <a:blip r:embed="rId2" cstate="print"/>
          <a:stretch>
            <a:fillRect/>
          </a:stretch>
        </p:blipFill>
        <p:spPr>
          <a:xfrm>
            <a:off x="533400" y="1295400"/>
            <a:ext cx="7543800" cy="530982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0" y="274638"/>
            <a:ext cx="3429000" cy="4830762"/>
          </a:xfrm>
        </p:spPr>
        <p:txBody>
          <a:bodyPr>
            <a:normAutofit/>
          </a:bodyPr>
          <a:lstStyle/>
          <a:p>
            <a:r>
              <a:rPr lang="en-US" sz="6000" b="1" dirty="0" err="1" smtClean="0">
                <a:effectLst>
                  <a:outerShdw blurRad="38100" dist="38100" dir="2700000" algn="tl">
                    <a:srgbClr val="000000">
                      <a:alpha val="43137"/>
                    </a:srgbClr>
                  </a:outerShdw>
                </a:effectLst>
              </a:rPr>
              <a:t>Sonbi</a:t>
            </a:r>
            <a:r>
              <a:rPr lang="en-US" sz="6000" b="1" dirty="0" smtClean="0">
                <a:effectLst>
                  <a:outerShdw blurRad="38100" dist="38100" dir="2700000" algn="tl">
                    <a:srgbClr val="000000">
                      <a:alpha val="43137"/>
                    </a:srgbClr>
                  </a:outerShdw>
                </a:effectLst>
              </a:rPr>
              <a:t> – the Confucian Scholar</a:t>
            </a:r>
            <a:endParaRPr lang="en-US" sz="6000" b="1" dirty="0">
              <a:effectLst>
                <a:outerShdw blurRad="38100" dist="38100" dir="2700000" algn="tl">
                  <a:srgbClr val="000000">
                    <a:alpha val="43137"/>
                  </a:srgbClr>
                </a:outerShdw>
              </a:effectLst>
            </a:endParaRPr>
          </a:p>
        </p:txBody>
      </p:sp>
      <p:pic>
        <p:nvPicPr>
          <p:cNvPr id="4" name="Picture 20" descr="Sonbi"/>
          <p:cNvPicPr>
            <a:picLocks noChangeAspect="1" noChangeArrowheads="1"/>
          </p:cNvPicPr>
          <p:nvPr/>
        </p:nvPicPr>
        <p:blipFill>
          <a:blip r:embed="rId2" cstate="print"/>
          <a:srcRect/>
          <a:stretch>
            <a:fillRect/>
          </a:stretch>
        </p:blipFill>
        <p:spPr bwMode="auto">
          <a:xfrm>
            <a:off x="0" y="0"/>
            <a:ext cx="4825148" cy="68580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robot5.jpg"/>
          <p:cNvPicPr>
            <a:picLocks noGrp="1" noChangeAspect="1"/>
          </p:cNvPicPr>
          <p:nvPr>
            <p:ph idx="1"/>
          </p:nvPr>
        </p:nvPicPr>
        <p:blipFill>
          <a:blip r:embed="rId2" cstate="print"/>
          <a:stretch>
            <a:fillRect/>
          </a:stretch>
        </p:blipFill>
        <p:spPr>
          <a:xfrm>
            <a:off x="4191000" y="0"/>
            <a:ext cx="4953000" cy="7135049"/>
          </a:xfrm>
        </p:spPr>
      </p:pic>
      <p:sp>
        <p:nvSpPr>
          <p:cNvPr id="7" name="Title 1"/>
          <p:cNvSpPr txBox="1">
            <a:spLocks/>
          </p:cNvSpPr>
          <p:nvPr/>
        </p:nvSpPr>
        <p:spPr>
          <a:xfrm>
            <a:off x="0" y="0"/>
            <a:ext cx="3886200" cy="4830762"/>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6000" b="1" dirty="0" err="1" smtClean="0">
                <a:effectLst>
                  <a:outerShdw blurRad="38100" dist="38100" dir="2700000" algn="tl">
                    <a:srgbClr val="000000">
                      <a:alpha val="43137"/>
                    </a:srgbClr>
                  </a:outerShdw>
                </a:effectLst>
                <a:latin typeface="+mj-lt"/>
                <a:ea typeface="+mj-ea"/>
                <a:cs typeface="+mj-cs"/>
              </a:rPr>
              <a:t>Paekchong</a:t>
            </a:r>
            <a:r>
              <a:rPr kumimoji="0" lang="en-US" sz="6000" b="1" i="0" u="none" strike="noStrike" kern="1200" cap="none" spc="0" normalizeH="0" baseline="0" noProof="0" dirty="0" smtClean="0">
                <a:ln>
                  <a:noFill/>
                </a:ln>
                <a:solidFill>
                  <a:schemeClr val="tx1"/>
                </a:solidFill>
                <a:effectLst>
                  <a:outerShdw blurRad="38100" dist="38100" dir="2700000" algn="tl">
                    <a:srgbClr val="000000">
                      <a:alpha val="43137"/>
                    </a:srgbClr>
                  </a:outerShdw>
                </a:effectLst>
                <a:uLnTx/>
                <a:uFillTx/>
                <a:latin typeface="+mj-lt"/>
                <a:ea typeface="+mj-ea"/>
                <a:cs typeface="+mj-cs"/>
              </a:rPr>
              <a:t> – the bad butcher</a:t>
            </a:r>
            <a:endParaRPr kumimoji="0" lang="en-US" sz="60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j-lt"/>
              <a:ea typeface="+mj-ea"/>
              <a:cs typeface="+mj-cs"/>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3886200" cy="5592762"/>
          </a:xfrm>
        </p:spPr>
        <p:txBody>
          <a:bodyPr>
            <a:normAutofit/>
          </a:bodyPr>
          <a:lstStyle/>
          <a:p>
            <a:r>
              <a:rPr lang="en-US" sz="6000" b="1" dirty="0" err="1" smtClean="0">
                <a:effectLst>
                  <a:outerShdw blurRad="38100" dist="38100" dir="2700000" algn="tl">
                    <a:srgbClr val="000000">
                      <a:alpha val="43137"/>
                    </a:srgbClr>
                  </a:outerShdw>
                </a:effectLst>
              </a:rPr>
              <a:t>Yangban</a:t>
            </a:r>
            <a:r>
              <a:rPr lang="en-US" sz="6000" b="1" dirty="0" smtClean="0">
                <a:effectLst>
                  <a:outerShdw blurRad="38100" dist="38100" dir="2700000" algn="tl">
                    <a:srgbClr val="000000">
                      <a:alpha val="43137"/>
                    </a:srgbClr>
                  </a:outerShdw>
                </a:effectLst>
              </a:rPr>
              <a:t> the aristocrat with </a:t>
            </a:r>
            <a:r>
              <a:rPr lang="en-US" sz="6000" b="1" dirty="0" err="1" smtClean="0">
                <a:effectLst>
                  <a:outerShdw blurRad="38100" dist="38100" dir="2700000" algn="tl">
                    <a:srgbClr val="000000">
                      <a:alpha val="43137"/>
                    </a:srgbClr>
                  </a:outerShdw>
                </a:effectLst>
              </a:rPr>
              <a:t>Pune</a:t>
            </a:r>
            <a:r>
              <a:rPr lang="en-US" sz="6000" b="1" dirty="0" smtClean="0">
                <a:effectLst>
                  <a:outerShdw blurRad="38100" dist="38100" dir="2700000" algn="tl">
                    <a:srgbClr val="000000">
                      <a:alpha val="43137"/>
                    </a:srgbClr>
                  </a:outerShdw>
                </a:effectLst>
              </a:rPr>
              <a:t> his concubine</a:t>
            </a:r>
            <a:endParaRPr lang="en-US" sz="6000" b="1" dirty="0">
              <a:effectLst>
                <a:outerShdw blurRad="38100" dist="38100" dir="2700000" algn="tl">
                  <a:srgbClr val="000000">
                    <a:alpha val="43137"/>
                  </a:srgbClr>
                </a:outerShdw>
              </a:effectLst>
            </a:endParaRPr>
          </a:p>
        </p:txBody>
      </p:sp>
      <p:pic>
        <p:nvPicPr>
          <p:cNvPr id="6" name="Picture 5" descr="robot4.jpg"/>
          <p:cNvPicPr>
            <a:picLocks noChangeAspect="1"/>
          </p:cNvPicPr>
          <p:nvPr/>
        </p:nvPicPr>
        <p:blipFill>
          <a:blip r:embed="rId2" cstate="print"/>
          <a:stretch>
            <a:fillRect/>
          </a:stretch>
        </p:blipFill>
        <p:spPr>
          <a:xfrm>
            <a:off x="4374545" y="0"/>
            <a:ext cx="4769455" cy="68580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3886200" cy="5592762"/>
          </a:xfrm>
        </p:spPr>
        <p:txBody>
          <a:bodyPr>
            <a:normAutofit/>
          </a:bodyPr>
          <a:lstStyle/>
          <a:p>
            <a:r>
              <a:rPr lang="en-US" sz="6000" b="1" dirty="0" smtClean="0">
                <a:effectLst>
                  <a:outerShdw blurRad="38100" dist="38100" dir="2700000" algn="tl">
                    <a:srgbClr val="000000">
                      <a:alpha val="43137"/>
                    </a:srgbClr>
                  </a:outerShdw>
                </a:effectLst>
              </a:rPr>
              <a:t>The interpreter robot without face skin </a:t>
            </a:r>
            <a:endParaRPr lang="en-US" sz="6000" b="1" dirty="0">
              <a:effectLst>
                <a:outerShdw blurRad="38100" dist="38100" dir="2700000" algn="tl">
                  <a:srgbClr val="000000">
                    <a:alpha val="43137"/>
                  </a:srgbClr>
                </a:outerShdw>
              </a:effectLst>
            </a:endParaRPr>
          </a:p>
        </p:txBody>
      </p:sp>
      <p:pic>
        <p:nvPicPr>
          <p:cNvPr id="4" name="Content Placeholder 3" descr="robot7.jpg"/>
          <p:cNvPicPr>
            <a:picLocks noGrp="1" noChangeAspect="1"/>
          </p:cNvPicPr>
          <p:nvPr>
            <p:ph idx="1"/>
          </p:nvPr>
        </p:nvPicPr>
        <p:blipFill>
          <a:blip r:embed="rId2" cstate="print"/>
          <a:stretch>
            <a:fillRect/>
          </a:stretch>
        </p:blipFill>
        <p:spPr>
          <a:xfrm>
            <a:off x="4343400" y="-53631"/>
            <a:ext cx="4800600" cy="6911632"/>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410200" y="228600"/>
            <a:ext cx="3276600" cy="1189038"/>
          </a:xfrm>
        </p:spPr>
        <p:txBody>
          <a:bodyPr>
            <a:normAutofit fontScale="90000"/>
          </a:bodyPr>
          <a:lstStyle/>
          <a:p>
            <a:pPr eaLnBrk="1" hangingPunct="1"/>
            <a:r>
              <a:rPr lang="en-US" sz="4000" dirty="0" smtClean="0">
                <a:solidFill>
                  <a:schemeClr val="accent1"/>
                </a:solidFill>
              </a:rPr>
              <a:t>The same robot 2004, June</a:t>
            </a:r>
          </a:p>
        </p:txBody>
      </p:sp>
      <p:pic>
        <p:nvPicPr>
          <p:cNvPr id="33795" name="Picture 3" descr="Picture 25"/>
          <p:cNvPicPr>
            <a:picLocks noGrp="1" noChangeAspect="1" noChangeArrowheads="1"/>
          </p:cNvPicPr>
          <p:nvPr>
            <p:ph sz="half" idx="1"/>
          </p:nvPr>
        </p:nvPicPr>
        <p:blipFill>
          <a:blip r:embed="rId2" cstate="print"/>
          <a:srcRect/>
          <a:stretch>
            <a:fillRect/>
          </a:stretch>
        </p:blipFill>
        <p:spPr>
          <a:xfrm>
            <a:off x="0" y="0"/>
            <a:ext cx="5143500" cy="6858000"/>
          </a:xfrm>
          <a:noFill/>
        </p:spPr>
      </p:pic>
      <p:pic>
        <p:nvPicPr>
          <p:cNvPr id="33796" name="Picture 4" descr="Picture1"/>
          <p:cNvPicPr>
            <a:picLocks noGrp="1" noChangeAspect="1" noChangeArrowheads="1"/>
          </p:cNvPicPr>
          <p:nvPr>
            <p:ph sz="half" idx="2"/>
          </p:nvPr>
        </p:nvPicPr>
        <p:blipFill>
          <a:blip r:embed="rId3" cstate="print"/>
          <a:srcRect/>
          <a:stretch>
            <a:fillRect/>
          </a:stretch>
        </p:blipFill>
        <p:spPr>
          <a:xfrm>
            <a:off x="5486400" y="1981200"/>
            <a:ext cx="3394075" cy="4525963"/>
          </a:xfr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ChangeArrowheads="1"/>
          </p:cNvSpPr>
          <p:nvPr/>
        </p:nvSpPr>
        <p:spPr bwMode="auto">
          <a:xfrm>
            <a:off x="2290763" y="1423988"/>
            <a:ext cx="4976812" cy="5434012"/>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44739" name="Rectangle 3"/>
          <p:cNvSpPr>
            <a:spLocks noGrp="1" noChangeArrowheads="1"/>
          </p:cNvSpPr>
          <p:nvPr>
            <p:ph type="title"/>
          </p:nvPr>
        </p:nvSpPr>
        <p:spPr>
          <a:xfrm>
            <a:off x="457200" y="0"/>
            <a:ext cx="9906000" cy="1493838"/>
          </a:xfrm>
          <a:solidFill>
            <a:srgbClr val="FFFF99"/>
          </a:solidFill>
          <a:ln/>
        </p:spPr>
        <p:txBody>
          <a:bodyPr lIns="0" tIns="0" rIns="0" bIns="0">
            <a:noAutofit/>
          </a:bodyPr>
          <a:lstStyle/>
          <a:p>
            <a:pPr defTabSz="407988">
              <a:lnSpc>
                <a:spcPct val="98000"/>
              </a:lnSpc>
              <a:buClr>
                <a:srgbClr val="000000"/>
              </a:buClr>
              <a:buSzPct val="45000"/>
              <a:buFont typeface="StarSymbol" charset="0"/>
              <a:buNone/>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pPr>
            <a:r>
              <a:rPr lang="en-GB" sz="3200" b="1" dirty="0" err="1" smtClean="0">
                <a:solidFill>
                  <a:srgbClr val="FF3300"/>
                </a:solidFill>
                <a:effectLst>
                  <a:outerShdw blurRad="38100" dist="38100" dir="2700000" algn="tl">
                    <a:srgbClr val="000000"/>
                  </a:outerShdw>
                </a:effectLst>
                <a:latin typeface="Bitstream Vera Sans" charset="0"/>
              </a:rPr>
              <a:t>Hahoe</a:t>
            </a:r>
            <a:r>
              <a:rPr lang="en-GB" sz="3200" b="1" dirty="0" smtClean="0">
                <a:solidFill>
                  <a:srgbClr val="FF3300"/>
                </a:solidFill>
                <a:effectLst>
                  <a:outerShdw blurRad="38100" dist="38100" dir="2700000" algn="tl">
                    <a:srgbClr val="000000"/>
                  </a:outerShdw>
                </a:effectLst>
                <a:latin typeface="Bitstream Vera Sans" charset="0"/>
              </a:rPr>
              <a:t> </a:t>
            </a:r>
            <a:r>
              <a:rPr lang="en-GB" sz="3200" b="1" dirty="0" err="1" smtClean="0">
                <a:solidFill>
                  <a:srgbClr val="FF3300"/>
                </a:solidFill>
                <a:effectLst>
                  <a:outerShdw blurRad="38100" dist="38100" dir="2700000" algn="tl">
                    <a:srgbClr val="000000"/>
                  </a:outerShdw>
                </a:effectLst>
                <a:latin typeface="Bitstream Vera Sans" charset="0"/>
              </a:rPr>
              <a:t>Pyliyshyn</a:t>
            </a:r>
            <a:r>
              <a:rPr lang="en-GB" sz="3200" b="1" dirty="0" smtClean="0">
                <a:solidFill>
                  <a:srgbClr val="FF3300"/>
                </a:solidFill>
                <a:effectLst>
                  <a:outerShdw blurRad="38100" dist="38100" dir="2700000" algn="tl">
                    <a:srgbClr val="000000"/>
                  </a:outerShdw>
                </a:effectLst>
                <a:latin typeface="Bitstream Vera Sans" charset="0"/>
              </a:rPr>
              <a:t>, new head   </a:t>
            </a:r>
            <a:endParaRPr lang="en-GB" sz="3200" b="1" dirty="0">
              <a:solidFill>
                <a:srgbClr val="FF3300"/>
              </a:solidFill>
              <a:effectLst>
                <a:outerShdw blurRad="38100" dist="38100" dir="2700000" algn="tl">
                  <a:srgbClr val="000000"/>
                </a:outerShdw>
              </a:effectLst>
              <a:latin typeface="Bitstream Vera Sans" charset="0"/>
            </a:endParaRPr>
          </a:p>
        </p:txBody>
      </p:sp>
      <p:sp>
        <p:nvSpPr>
          <p:cNvPr id="244740" name="Rectangle 4"/>
          <p:cNvSpPr>
            <a:spLocks noGrp="1" noChangeArrowheads="1"/>
          </p:cNvSpPr>
          <p:nvPr>
            <p:ph type="subTitle" idx="4294967295"/>
          </p:nvPr>
        </p:nvSpPr>
        <p:spPr bwMode="auto">
          <a:xfrm>
            <a:off x="2590800" y="1633538"/>
            <a:ext cx="4495800" cy="4735512"/>
          </a:xfrm>
          <a:prstGeom prst="rect">
            <a:avLst/>
          </a:prstGeom>
          <a:solidFill>
            <a:schemeClr val="accent1"/>
          </a:solidFill>
          <a:ln/>
        </p:spPr>
        <p:txBody>
          <a:bodyPr lIns="0" tIns="0" rIns="0" bIns="0" anchor="ctr">
            <a:normAutofit/>
          </a:bodyPr>
          <a:lstStyle/>
          <a:p>
            <a:pPr marL="0" indent="0" algn="ctr" defTabSz="449263">
              <a:lnSpc>
                <a:spcPct val="98000"/>
              </a:lnSpc>
              <a:buFontTx/>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en-GB" sz="6800" b="1" dirty="0" smtClean="0">
                <a:solidFill>
                  <a:srgbClr val="FF3300"/>
                </a:solidFill>
                <a:effectLst>
                  <a:outerShdw blurRad="38100" dist="38100" dir="2700000" algn="tl">
                    <a:srgbClr val="000000"/>
                  </a:outerShdw>
                </a:effectLst>
                <a:latin typeface="Bitstream Vera Sans" charset="0"/>
              </a:rPr>
              <a:t>Emotional Robot Head – the interpreter</a:t>
            </a:r>
            <a:endParaRPr lang="en-GB" sz="6800" b="1" dirty="0">
              <a:solidFill>
                <a:srgbClr val="FF3300"/>
              </a:solidFill>
              <a:effectLst>
                <a:outerShdw blurRad="38100" dist="38100" dir="2700000" algn="tl">
                  <a:srgbClr val="000000"/>
                </a:outerShdw>
              </a:effectLst>
              <a:latin typeface="Bitstream Vera Sans" charset="0"/>
            </a:endParaRPr>
          </a:p>
        </p:txBody>
      </p:sp>
      <p:pic>
        <p:nvPicPr>
          <p:cNvPr id="244741" name="Picture 5" descr="P20"/>
          <p:cNvPicPr>
            <a:picLocks noChangeAspect="1" noChangeArrowheads="1"/>
          </p:cNvPicPr>
          <p:nvPr/>
        </p:nvPicPr>
        <p:blipFill>
          <a:blip r:embed="rId3" cstate="print"/>
          <a:srcRect/>
          <a:stretch>
            <a:fillRect/>
          </a:stretch>
        </p:blipFill>
        <p:spPr bwMode="auto">
          <a:xfrm>
            <a:off x="0" y="0"/>
            <a:ext cx="2571750" cy="3429000"/>
          </a:xfrm>
          <a:prstGeom prst="rect">
            <a:avLst/>
          </a:prstGeom>
          <a:noFill/>
        </p:spPr>
      </p:pic>
      <p:pic>
        <p:nvPicPr>
          <p:cNvPr id="244742" name="Picture 6" descr="P8"/>
          <p:cNvPicPr>
            <a:picLocks noChangeAspect="1" noChangeArrowheads="1"/>
          </p:cNvPicPr>
          <p:nvPr/>
        </p:nvPicPr>
        <p:blipFill>
          <a:blip r:embed="rId4" cstate="print"/>
          <a:srcRect/>
          <a:stretch>
            <a:fillRect/>
          </a:stretch>
        </p:blipFill>
        <p:spPr bwMode="auto">
          <a:xfrm>
            <a:off x="0" y="3429000"/>
            <a:ext cx="2571750" cy="3429000"/>
          </a:xfrm>
          <a:prstGeom prst="rect">
            <a:avLst/>
          </a:prstGeom>
          <a:noFill/>
        </p:spPr>
      </p:pic>
      <p:pic>
        <p:nvPicPr>
          <p:cNvPr id="244743" name="Picture 7" descr="P15"/>
          <p:cNvPicPr>
            <a:picLocks noChangeAspect="1" noChangeArrowheads="1"/>
          </p:cNvPicPr>
          <p:nvPr/>
        </p:nvPicPr>
        <p:blipFill>
          <a:blip r:embed="rId5" cstate="print"/>
          <a:srcRect/>
          <a:stretch>
            <a:fillRect/>
          </a:stretch>
        </p:blipFill>
        <p:spPr bwMode="auto">
          <a:xfrm>
            <a:off x="7089775" y="4119563"/>
            <a:ext cx="2054225" cy="2738437"/>
          </a:xfrm>
          <a:prstGeom prst="rect">
            <a:avLst/>
          </a:prstGeom>
          <a:noFill/>
        </p:spPr>
      </p:pic>
      <p:pic>
        <p:nvPicPr>
          <p:cNvPr id="244744" name="Picture 8" descr="P19"/>
          <p:cNvPicPr>
            <a:picLocks noChangeAspect="1" noChangeArrowheads="1"/>
          </p:cNvPicPr>
          <p:nvPr/>
        </p:nvPicPr>
        <p:blipFill>
          <a:blip r:embed="rId6" cstate="print"/>
          <a:srcRect/>
          <a:stretch>
            <a:fillRect/>
          </a:stretch>
        </p:blipFill>
        <p:spPr bwMode="auto">
          <a:xfrm>
            <a:off x="7070725" y="1493838"/>
            <a:ext cx="2073275" cy="2765425"/>
          </a:xfrm>
          <a:prstGeom prst="rect">
            <a:avLst/>
          </a:prstGeom>
          <a:noFill/>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screenshot"/>
          <p:cNvPicPr>
            <a:picLocks noGrp="1" noChangeAspect="1" noChangeArrowheads="1"/>
          </p:cNvPicPr>
          <p:nvPr>
            <p:ph idx="1"/>
          </p:nvPr>
        </p:nvPicPr>
        <p:blipFill>
          <a:blip r:embed="rId2" cstate="print"/>
          <a:srcRect/>
          <a:stretch>
            <a:fillRect/>
          </a:stretch>
        </p:blipFill>
        <p:spPr>
          <a:xfrm>
            <a:off x="685800" y="1143000"/>
            <a:ext cx="7467600" cy="5645150"/>
          </a:xfrm>
          <a:noFill/>
        </p:spPr>
      </p:pic>
      <p:sp>
        <p:nvSpPr>
          <p:cNvPr id="37891" name="Text Box 7"/>
          <p:cNvSpPr>
            <a:spLocks noGrp="1" noChangeArrowheads="1"/>
          </p:cNvSpPr>
          <p:nvPr>
            <p:ph type="title"/>
          </p:nvPr>
        </p:nvSpPr>
        <p:spPr>
          <a:xfrm>
            <a:off x="0" y="0"/>
            <a:ext cx="9144000" cy="914400"/>
          </a:xfrm>
          <a:solidFill>
            <a:srgbClr val="FFFFFF"/>
          </a:solidFill>
        </p:spPr>
        <p:txBody>
          <a:bodyPr/>
          <a:lstStyle/>
          <a:p>
            <a:pPr eaLnBrk="1" hangingPunct="1"/>
            <a:r>
              <a:rPr lang="en-US" altLang="ko-KR" sz="3600" smtClean="0">
                <a:ea typeface="Gulim" pitchFamily="34" charset="-127"/>
              </a:rPr>
              <a:t>Face features recognition and visualization.</a:t>
            </a:r>
            <a:endParaRPr lang="en-US" sz="36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5" name="Picture 3" descr="perkowski_students"/>
          <p:cNvPicPr>
            <a:picLocks noChangeAspect="1" noChangeArrowheads="1"/>
          </p:cNvPicPr>
          <p:nvPr/>
        </p:nvPicPr>
        <p:blipFill>
          <a:blip r:embed="rId2" cstate="print"/>
          <a:srcRect/>
          <a:stretch>
            <a:fillRect/>
          </a:stretch>
        </p:blipFill>
        <p:spPr bwMode="auto">
          <a:xfrm>
            <a:off x="0" y="1747838"/>
            <a:ext cx="9144000" cy="5110162"/>
          </a:xfrm>
          <a:prstGeom prst="rect">
            <a:avLst/>
          </a:prstGeom>
          <a:noFill/>
        </p:spPr>
      </p:pic>
      <p:sp>
        <p:nvSpPr>
          <p:cNvPr id="6" name="TextBox 5"/>
          <p:cNvSpPr txBox="1"/>
          <p:nvPr/>
        </p:nvSpPr>
        <p:spPr>
          <a:xfrm>
            <a:off x="0" y="-152400"/>
            <a:ext cx="9144000" cy="2123658"/>
          </a:xfrm>
          <a:prstGeom prst="rect">
            <a:avLst/>
          </a:prstGeom>
          <a:noFill/>
        </p:spPr>
        <p:txBody>
          <a:bodyPr wrap="square" rtlCol="0">
            <a:spAutoFit/>
          </a:bodyPr>
          <a:lstStyle/>
          <a:p>
            <a:pPr algn="ctr"/>
            <a:r>
              <a:rPr lang="en-US" sz="6600" b="1" dirty="0" smtClean="0">
                <a:effectLst>
                  <a:outerShdw blurRad="38100" dist="38100" dir="2700000" algn="tl">
                    <a:srgbClr val="000000">
                      <a:alpha val="43137"/>
                    </a:srgbClr>
                  </a:outerShdw>
                </a:effectLst>
              </a:rPr>
              <a:t>2009 “What’s That? Schr</a:t>
            </a:r>
            <a:r>
              <a:rPr lang="en-US" sz="6600" b="1" dirty="0" smtClean="0">
                <a:effectLst>
                  <a:outerShdw blurRad="38100" dist="38100" dir="2700000" algn="tl">
                    <a:srgbClr val="000000">
                      <a:alpha val="43137"/>
                    </a:srgbClr>
                  </a:outerShdw>
                </a:effectLst>
                <a:latin typeface="Franklin Gothic Book"/>
              </a:rPr>
              <a:t>ö</a:t>
            </a:r>
            <a:r>
              <a:rPr lang="en-US" sz="6600" b="1" dirty="0" smtClean="0">
                <a:effectLst>
                  <a:outerShdw blurRad="38100" dist="38100" dir="2700000" algn="tl">
                    <a:srgbClr val="000000">
                      <a:alpha val="43137"/>
                    </a:srgbClr>
                  </a:outerShdw>
                </a:effectLst>
              </a:rPr>
              <a:t>dinger Cat”</a:t>
            </a:r>
            <a:endParaRPr lang="en-US" sz="6600" b="1" dirty="0">
              <a:effectLst>
                <a:outerShdw blurRad="38100" dist="38100" dir="2700000" algn="tl">
                  <a:srgbClr val="000000">
                    <a:alpha val="43137"/>
                  </a:srgbClr>
                </a:outerShdw>
              </a:effectLst>
            </a:endParaRPr>
          </a:p>
        </p:txBody>
      </p:sp>
      <p:sp>
        <p:nvSpPr>
          <p:cNvPr id="7" name="Rectangle 6"/>
          <p:cNvSpPr/>
          <p:nvPr/>
        </p:nvSpPr>
        <p:spPr>
          <a:xfrm>
            <a:off x="2514600" y="5473005"/>
            <a:ext cx="6934200" cy="1384995"/>
          </a:xfrm>
          <a:prstGeom prst="rect">
            <a:avLst/>
          </a:prstGeom>
        </p:spPr>
        <p:txBody>
          <a:bodyPr wrap="square">
            <a:spAutoFit/>
          </a:bodyPr>
          <a:lstStyle/>
          <a:p>
            <a:r>
              <a:rPr lang="en-US" sz="2800" dirty="0" smtClean="0">
                <a:solidFill>
                  <a:srgbClr val="FFFF00"/>
                </a:solidFill>
              </a:rPr>
              <a:t>a debate between  Einstein and </a:t>
            </a:r>
            <a:r>
              <a:rPr lang="en-US" sz="2800" dirty="0" err="1" smtClean="0">
                <a:solidFill>
                  <a:srgbClr val="FFFF00"/>
                </a:solidFill>
              </a:rPr>
              <a:t>Schroedinger</a:t>
            </a:r>
            <a:r>
              <a:rPr lang="en-US" sz="2800" dirty="0" smtClean="0">
                <a:solidFill>
                  <a:srgbClr val="FFFF00"/>
                </a:solidFill>
              </a:rPr>
              <a:t> Cat about quantum mechanics – </a:t>
            </a:r>
          </a:p>
          <a:p>
            <a:r>
              <a:rPr lang="en-US" sz="2800" dirty="0" smtClean="0">
                <a:solidFill>
                  <a:srgbClr val="FFFF00"/>
                </a:solidFill>
              </a:rPr>
              <a:t>an educational theatre. </a:t>
            </a:r>
            <a:endParaRPr lang="en-US" sz="2800" dirty="0">
              <a:solidFill>
                <a:srgbClr val="FFFF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0" y="0"/>
            <a:ext cx="9144000" cy="523220"/>
          </a:xfrm>
          <a:prstGeom prst="rect">
            <a:avLst/>
          </a:prstGeom>
          <a:noFill/>
        </p:spPr>
        <p:txBody>
          <a:bodyPr wrap="square" rtlCol="0">
            <a:spAutoFit/>
          </a:bodyPr>
          <a:lstStyle/>
          <a:p>
            <a:r>
              <a:rPr lang="en-US" sz="2800" b="1" i="1" dirty="0" smtClean="0">
                <a:effectLst>
                  <a:outerShdw blurRad="38100" dist="38100" dir="2700000" algn="tl">
                    <a:srgbClr val="000000">
                      <a:alpha val="43137"/>
                    </a:srgbClr>
                  </a:outerShdw>
                </a:effectLst>
              </a:rPr>
              <a:t>Improvisational Theatre “What’s That? Schr</a:t>
            </a:r>
            <a:r>
              <a:rPr lang="en-US" sz="2800" b="1" i="1" dirty="0" smtClean="0">
                <a:effectLst>
                  <a:outerShdw blurRad="38100" dist="38100" dir="2700000" algn="tl">
                    <a:srgbClr val="000000">
                      <a:alpha val="43137"/>
                    </a:srgbClr>
                  </a:outerShdw>
                </a:effectLst>
                <a:latin typeface="Franklin Gothic Book"/>
              </a:rPr>
              <a:t>ö</a:t>
            </a:r>
            <a:r>
              <a:rPr lang="en-US" sz="2800" b="1" i="1" dirty="0" smtClean="0">
                <a:effectLst>
                  <a:outerShdw blurRad="38100" dist="38100" dir="2700000" algn="tl">
                    <a:srgbClr val="000000">
                      <a:alpha val="43137"/>
                    </a:srgbClr>
                  </a:outerShdw>
                </a:effectLst>
              </a:rPr>
              <a:t>dinger Cat”</a:t>
            </a:r>
            <a:endParaRPr lang="en-US" sz="2800" b="1" i="1" dirty="0">
              <a:effectLst>
                <a:outerShdw blurRad="38100" dist="38100" dir="2700000" algn="tl">
                  <a:srgbClr val="000000">
                    <a:alpha val="43137"/>
                  </a:srgbClr>
                </a:outerShdw>
              </a:effectLst>
            </a:endParaRPr>
          </a:p>
        </p:txBody>
      </p:sp>
      <p:pic>
        <p:nvPicPr>
          <p:cNvPr id="44" name="Picture 8" descr="New Image7.JPG"/>
          <p:cNvPicPr>
            <a:picLocks noChangeAspect="1"/>
          </p:cNvPicPr>
          <p:nvPr/>
        </p:nvPicPr>
        <p:blipFill>
          <a:blip r:embed="rId2" cstate="print"/>
          <a:srcRect/>
          <a:stretch>
            <a:fillRect/>
          </a:stretch>
        </p:blipFill>
        <p:spPr bwMode="auto">
          <a:xfrm>
            <a:off x="4191000" y="1143000"/>
            <a:ext cx="4597400" cy="3448050"/>
          </a:xfrm>
          <a:prstGeom prst="rect">
            <a:avLst/>
          </a:prstGeom>
          <a:noFill/>
          <a:ln w="9525">
            <a:noFill/>
            <a:miter lim="800000"/>
            <a:headEnd/>
            <a:tailEnd/>
          </a:ln>
        </p:spPr>
      </p:pic>
      <p:pic>
        <p:nvPicPr>
          <p:cNvPr id="45" name="Picture 8" descr="232323232%7Ffp%3A9%3Dot%3E2339%3D%3B66%3D533%3DXROQDF%3E2323%3B8672956%3Bot1lsi.jpg"/>
          <p:cNvPicPr>
            <a:picLocks noChangeAspect="1"/>
          </p:cNvPicPr>
          <p:nvPr/>
        </p:nvPicPr>
        <p:blipFill>
          <a:blip r:embed="rId3" cstate="print"/>
          <a:srcRect/>
          <a:stretch>
            <a:fillRect/>
          </a:stretch>
        </p:blipFill>
        <p:spPr bwMode="auto">
          <a:xfrm>
            <a:off x="304800" y="1803400"/>
            <a:ext cx="3581400" cy="4775200"/>
          </a:xfrm>
          <a:prstGeom prst="rect">
            <a:avLst/>
          </a:prstGeom>
          <a:noFill/>
          <a:ln w="9525">
            <a:noFill/>
            <a:miter lim="800000"/>
            <a:headEnd/>
            <a:tailEnd/>
          </a:ln>
        </p:spPr>
      </p:pic>
      <p:sp>
        <p:nvSpPr>
          <p:cNvPr id="51" name="TextBox 50"/>
          <p:cNvSpPr txBox="1"/>
          <p:nvPr/>
        </p:nvSpPr>
        <p:spPr>
          <a:xfrm>
            <a:off x="609600" y="914400"/>
            <a:ext cx="2743200" cy="400110"/>
          </a:xfrm>
          <a:prstGeom prst="rect">
            <a:avLst/>
          </a:prstGeom>
          <a:noFill/>
        </p:spPr>
        <p:txBody>
          <a:bodyPr wrap="square" rtlCol="0">
            <a:spAutoFit/>
          </a:bodyPr>
          <a:lstStyle/>
          <a:p>
            <a:r>
              <a:rPr lang="en-US" sz="2000" b="1" dirty="0" smtClean="0">
                <a:effectLst>
                  <a:outerShdw blurRad="38100" dist="38100" dir="2700000" algn="tl">
                    <a:srgbClr val="000000">
                      <a:alpha val="43137"/>
                    </a:srgbClr>
                  </a:outerShdw>
                </a:effectLst>
              </a:rPr>
              <a:t>Professor Einstein</a:t>
            </a:r>
            <a:endParaRPr lang="en-US" sz="2000" b="1" dirty="0">
              <a:effectLst>
                <a:outerShdw blurRad="38100" dist="38100" dir="2700000" algn="tl">
                  <a:srgbClr val="000000">
                    <a:alpha val="43137"/>
                  </a:srgbClr>
                </a:outerShdw>
              </a:effectLst>
            </a:endParaRPr>
          </a:p>
        </p:txBody>
      </p:sp>
      <p:sp>
        <p:nvSpPr>
          <p:cNvPr id="76" name="Rectangle 75"/>
          <p:cNvSpPr/>
          <p:nvPr/>
        </p:nvSpPr>
        <p:spPr>
          <a:xfrm>
            <a:off x="6019800" y="609600"/>
            <a:ext cx="1809983" cy="369332"/>
          </a:xfrm>
          <a:prstGeom prst="rect">
            <a:avLst/>
          </a:prstGeom>
        </p:spPr>
        <p:txBody>
          <a:bodyPr wrap="none">
            <a:spAutoFit/>
          </a:bodyPr>
          <a:lstStyle/>
          <a:p>
            <a:r>
              <a:rPr lang="en-US" b="1" dirty="0" smtClean="0">
                <a:effectLst>
                  <a:outerShdw blurRad="38100" dist="38100" dir="2700000" algn="tl">
                    <a:srgbClr val="000000">
                      <a:alpha val="43137"/>
                    </a:srgbClr>
                  </a:outerShdw>
                </a:effectLst>
              </a:rPr>
              <a:t>Schr</a:t>
            </a:r>
            <a:r>
              <a:rPr lang="en-US" b="1" dirty="0" smtClean="0">
                <a:effectLst>
                  <a:outerShdw blurRad="38100" dist="38100" dir="2700000" algn="tl">
                    <a:srgbClr val="000000">
                      <a:alpha val="43137"/>
                    </a:srgbClr>
                  </a:outerShdw>
                </a:effectLst>
                <a:latin typeface="Franklin Gothic Book"/>
              </a:rPr>
              <a:t>ö</a:t>
            </a:r>
            <a:r>
              <a:rPr lang="en-US" b="1" dirty="0" smtClean="0">
                <a:effectLst>
                  <a:outerShdw blurRad="38100" dist="38100" dir="2700000" algn="tl">
                    <a:srgbClr val="000000">
                      <a:alpha val="43137"/>
                    </a:srgbClr>
                  </a:outerShdw>
                </a:effectLst>
              </a:rPr>
              <a:t>dinger Cat </a:t>
            </a:r>
            <a:endParaRPr lang="en-US" b="1" dirty="0">
              <a:effectLst>
                <a:outerShdw blurRad="38100" dist="38100" dir="2700000" algn="tl">
                  <a:srgbClr val="000000">
                    <a:alpha val="43137"/>
                  </a:srgbClr>
                </a:outerShdw>
              </a:effectLst>
            </a:endParaRPr>
          </a:p>
        </p:txBody>
      </p:sp>
      <p:pic>
        <p:nvPicPr>
          <p:cNvPr id="7" name="Picture 2" descr="http://www.androidworld.com/einstein_head.jpg"/>
          <p:cNvPicPr>
            <a:picLocks noChangeAspect="1" noChangeArrowheads="1"/>
          </p:cNvPicPr>
          <p:nvPr/>
        </p:nvPicPr>
        <p:blipFill>
          <a:blip r:embed="rId4" cstate="print"/>
          <a:srcRect/>
          <a:stretch>
            <a:fillRect/>
          </a:stretch>
        </p:blipFill>
        <p:spPr bwMode="auto">
          <a:xfrm>
            <a:off x="5715000" y="4758447"/>
            <a:ext cx="3429000" cy="2099553"/>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5334000" cy="2677656"/>
          </a:xfrm>
          <a:prstGeom prst="rect">
            <a:avLst/>
          </a:prstGeom>
          <a:noFill/>
        </p:spPr>
        <p:txBody>
          <a:bodyPr wrap="square" rtlCol="0">
            <a:spAutoFit/>
          </a:bodyPr>
          <a:lstStyle/>
          <a:p>
            <a:pPr algn="ctr"/>
            <a:r>
              <a:rPr lang="en-US" sz="7200" b="1" dirty="0" smtClean="0">
                <a:effectLst>
                  <a:outerShdw blurRad="38100" dist="38100" dir="2700000" algn="tl">
                    <a:srgbClr val="000000">
                      <a:alpha val="43137"/>
                    </a:srgbClr>
                  </a:outerShdw>
                </a:effectLst>
              </a:rPr>
              <a:t>2010 - </a:t>
            </a:r>
            <a:r>
              <a:rPr lang="en-US" sz="4800" b="1" dirty="0" smtClean="0">
                <a:effectLst>
                  <a:outerShdw blurRad="38100" dist="38100" dir="2700000" algn="tl">
                    <a:srgbClr val="000000">
                      <a:alpha val="43137"/>
                    </a:srgbClr>
                  </a:outerShdw>
                </a:effectLst>
              </a:rPr>
              <a:t>OUR RECENT </a:t>
            </a:r>
          </a:p>
          <a:p>
            <a:pPr algn="ctr"/>
            <a:r>
              <a:rPr lang="en-US" sz="4800" b="1" dirty="0" smtClean="0">
                <a:effectLst>
                  <a:outerShdw blurRad="38100" dist="38100" dir="2700000" algn="tl">
                    <a:srgbClr val="000000">
                      <a:alpha val="43137"/>
                    </a:srgbClr>
                  </a:outerShdw>
                </a:effectLst>
              </a:rPr>
              <a:t>BIPED THEATRE</a:t>
            </a:r>
            <a:endParaRPr lang="en-US" sz="7200" b="1" dirty="0">
              <a:effectLst>
                <a:outerShdw blurRad="38100" dist="38100" dir="2700000" algn="tl">
                  <a:srgbClr val="000000">
                    <a:alpha val="43137"/>
                  </a:srgbClr>
                </a:outerShdw>
              </a:effectLst>
            </a:endParaRPr>
          </a:p>
        </p:txBody>
      </p:sp>
      <p:pic>
        <p:nvPicPr>
          <p:cNvPr id="4" name="Picture 3" descr="khr-1 standard stands"/>
          <p:cNvPicPr>
            <a:picLocks noChangeAspect="1" noChangeArrowheads="1"/>
          </p:cNvPicPr>
          <p:nvPr/>
        </p:nvPicPr>
        <p:blipFill>
          <a:blip r:embed="rId2" cstate="print"/>
          <a:srcRect/>
          <a:stretch>
            <a:fillRect/>
          </a:stretch>
        </p:blipFill>
        <p:spPr bwMode="auto">
          <a:xfrm>
            <a:off x="5257800" y="-48050"/>
            <a:ext cx="3886200" cy="6906050"/>
          </a:xfrm>
          <a:prstGeom prst="rect">
            <a:avLst/>
          </a:prstGeom>
          <a:noFill/>
          <a:ln w="9525">
            <a:noFill/>
            <a:miter lim="800000"/>
            <a:headEnd/>
            <a:tailEnd/>
          </a:ln>
        </p:spPr>
      </p:pic>
      <p:sp>
        <p:nvSpPr>
          <p:cNvPr id="5" name="TextBox 4"/>
          <p:cNvSpPr txBox="1"/>
          <p:nvPr/>
        </p:nvSpPr>
        <p:spPr>
          <a:xfrm>
            <a:off x="0" y="4919008"/>
            <a:ext cx="5638800" cy="1938992"/>
          </a:xfrm>
          <a:prstGeom prst="rect">
            <a:avLst/>
          </a:prstGeom>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5400000" scaled="1"/>
            <a:tileRect/>
          </a:gradFill>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US" sz="4000" b="1" i="1" dirty="0" smtClean="0">
                <a:effectLst>
                  <a:outerShdw blurRad="38100" dist="38100" dir="2700000" algn="tl">
                    <a:srgbClr val="000000">
                      <a:alpha val="43137"/>
                    </a:srgbClr>
                  </a:outerShdw>
                </a:effectLst>
              </a:rPr>
              <a:t>KHR-1</a:t>
            </a:r>
          </a:p>
          <a:p>
            <a:pPr algn="ctr"/>
            <a:r>
              <a:rPr lang="en-US" sz="4000" b="1" i="1" dirty="0" err="1" smtClean="0">
                <a:effectLst>
                  <a:outerShdw blurRad="38100" dist="38100" dir="2700000" algn="tl">
                    <a:srgbClr val="000000">
                      <a:alpha val="43137"/>
                    </a:srgbClr>
                  </a:outerShdw>
                </a:effectLst>
              </a:rPr>
              <a:t>iSOBOT</a:t>
            </a:r>
            <a:endParaRPr lang="en-US" sz="4000" b="1" i="1" dirty="0" smtClean="0">
              <a:effectLst>
                <a:outerShdw blurRad="38100" dist="38100" dir="2700000" algn="tl">
                  <a:srgbClr val="000000">
                    <a:alpha val="43137"/>
                  </a:srgbClr>
                </a:outerShdw>
              </a:effectLst>
            </a:endParaRPr>
          </a:p>
          <a:p>
            <a:pPr algn="ctr"/>
            <a:r>
              <a:rPr lang="en-US" sz="4000" b="1" i="1" dirty="0" err="1" smtClean="0">
                <a:effectLst>
                  <a:outerShdw blurRad="38100" dist="38100" dir="2700000" algn="tl">
                    <a:srgbClr val="000000">
                      <a:alpha val="43137"/>
                    </a:srgbClr>
                  </a:outerShdw>
                </a:effectLst>
              </a:rPr>
              <a:t>Lynxmotion</a:t>
            </a:r>
            <a:r>
              <a:rPr lang="en-US" sz="4000" b="1" i="1" dirty="0" smtClean="0">
                <a:effectLst>
                  <a:outerShdw blurRad="38100" dist="38100" dir="2700000" algn="tl">
                    <a:srgbClr val="000000">
                      <a:alpha val="43137"/>
                    </a:srgbClr>
                  </a:outerShdw>
                </a:effectLst>
              </a:rPr>
              <a:t> Systems</a:t>
            </a:r>
            <a:endParaRPr lang="en-US" sz="4000" b="1" i="1" dirty="0">
              <a:effectLst>
                <a:outerShdw blurRad="38100" dist="38100" dir="2700000" algn="tl">
                  <a:srgbClr val="000000">
                    <a:alpha val="43137"/>
                  </a:srgbClr>
                </a:outerShdw>
              </a:effectLst>
            </a:endParaRPr>
          </a:p>
        </p:txBody>
      </p:sp>
      <p:sp>
        <p:nvSpPr>
          <p:cNvPr id="6" name="TextBox 5"/>
          <p:cNvSpPr txBox="1"/>
          <p:nvPr/>
        </p:nvSpPr>
        <p:spPr>
          <a:xfrm>
            <a:off x="304800" y="3352800"/>
            <a:ext cx="4419600" cy="1077218"/>
          </a:xfrm>
          <a:prstGeom prst="rect">
            <a:avLst/>
          </a:prstGeom>
          <a:noFill/>
        </p:spPr>
        <p:txBody>
          <a:bodyPr wrap="square" rtlCol="0">
            <a:spAutoFit/>
          </a:bodyPr>
          <a:lstStyle/>
          <a:p>
            <a:r>
              <a:rPr lang="en-US" sz="3200" b="1" dirty="0" smtClean="0">
                <a:solidFill>
                  <a:srgbClr val="FF0000"/>
                </a:solidFill>
                <a:effectLst>
                  <a:outerShdw blurRad="38100" dist="38100" dir="2700000" algn="tl">
                    <a:srgbClr val="000000">
                      <a:alpha val="43137"/>
                    </a:srgbClr>
                  </a:outerShdw>
                </a:effectLst>
              </a:rPr>
              <a:t>New version of </a:t>
            </a:r>
            <a:r>
              <a:rPr lang="en-US" sz="3200" b="1" dirty="0" err="1" smtClean="0">
                <a:solidFill>
                  <a:srgbClr val="FF0000"/>
                </a:solidFill>
                <a:effectLst>
                  <a:outerShdw blurRad="38100" dist="38100" dir="2700000" algn="tl">
                    <a:srgbClr val="000000">
                      <a:alpha val="43137"/>
                    </a:srgbClr>
                  </a:outerShdw>
                </a:effectLst>
              </a:rPr>
              <a:t>Hahoe</a:t>
            </a:r>
            <a:endParaRPr lang="en-US" sz="3200" b="1" dirty="0" smtClean="0">
              <a:solidFill>
                <a:srgbClr val="FF0000"/>
              </a:solidFill>
              <a:effectLst>
                <a:outerShdw blurRad="38100" dist="38100" dir="2700000" algn="tl">
                  <a:srgbClr val="000000">
                    <a:alpha val="43137"/>
                  </a:srgbClr>
                </a:outerShdw>
              </a:effectLst>
            </a:endParaRPr>
          </a:p>
          <a:p>
            <a:r>
              <a:rPr lang="en-US" sz="3200" b="1" dirty="0" smtClean="0">
                <a:solidFill>
                  <a:srgbClr val="0070C0"/>
                </a:solidFill>
                <a:effectLst>
                  <a:outerShdw blurRad="38100" dist="38100" dir="2700000" algn="tl">
                    <a:srgbClr val="000000">
                      <a:alpha val="43137"/>
                    </a:srgbClr>
                  </a:outerShdw>
                </a:effectLst>
              </a:rPr>
              <a:t>To be shown in 2010</a:t>
            </a:r>
            <a:endParaRPr lang="en-US" sz="3200" b="1" dirty="0">
              <a:solidFill>
                <a:srgbClr val="0070C0"/>
              </a:solidFill>
              <a:effectLst>
                <a:outerShdw blurRad="38100" dist="38100" dir="2700000" algn="tl">
                  <a:srgbClr val="000000">
                    <a:alpha val="43137"/>
                  </a:srgbClr>
                </a:outerShdw>
              </a:effectLs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3826" name="Picture 2" descr="KHR-1"/>
          <p:cNvPicPr>
            <a:picLocks noChangeAspect="1" noChangeArrowheads="1"/>
          </p:cNvPicPr>
          <p:nvPr/>
        </p:nvPicPr>
        <p:blipFill>
          <a:blip r:embed="rId2" cstate="print"/>
          <a:srcRect l="10126" r="9000"/>
          <a:stretch>
            <a:fillRect/>
          </a:stretch>
        </p:blipFill>
        <p:spPr bwMode="auto">
          <a:xfrm>
            <a:off x="1748450" y="0"/>
            <a:ext cx="7395550" cy="6858000"/>
          </a:xfrm>
          <a:prstGeom prst="rect">
            <a:avLst/>
          </a:prstGeom>
          <a:noFill/>
        </p:spPr>
      </p:pic>
      <p:sp>
        <p:nvSpPr>
          <p:cNvPr id="333827" name="Rectangle 3"/>
          <p:cNvSpPr>
            <a:spLocks noGrp="1" noChangeArrowheads="1"/>
          </p:cNvSpPr>
          <p:nvPr>
            <p:ph type="body" idx="1"/>
          </p:nvPr>
        </p:nvSpPr>
        <p:spPr>
          <a:xfrm>
            <a:off x="0" y="0"/>
            <a:ext cx="3276600" cy="6553200"/>
          </a:xfrm>
          <a:solidFill>
            <a:srgbClr val="FFFFCC"/>
          </a:solidFill>
        </p:spPr>
        <p:txBody>
          <a:bodyPr>
            <a:noAutofit/>
          </a:bodyPr>
          <a:lstStyle/>
          <a:p>
            <a:pPr>
              <a:lnSpc>
                <a:spcPct val="80000"/>
              </a:lnSpc>
            </a:pPr>
            <a:endParaRPr lang="en-US" altLang="ko-KR" sz="2400" b="1" dirty="0">
              <a:ea typeface="Gulim" pitchFamily="34" charset="-127"/>
            </a:endParaRPr>
          </a:p>
          <a:p>
            <a:pPr>
              <a:lnSpc>
                <a:spcPct val="80000"/>
              </a:lnSpc>
            </a:pPr>
            <a:endParaRPr lang="en-US" altLang="ko-KR" sz="2400" b="1" dirty="0">
              <a:ea typeface="Gulim" pitchFamily="34" charset="-127"/>
            </a:endParaRPr>
          </a:p>
          <a:p>
            <a:pPr>
              <a:lnSpc>
                <a:spcPct val="80000"/>
              </a:lnSpc>
            </a:pPr>
            <a:r>
              <a:rPr lang="en-US" altLang="ko-KR" sz="2400" b="1" dirty="0">
                <a:ea typeface="Gulim" pitchFamily="34" charset="-127"/>
              </a:rPr>
              <a:t>Walking biped robot can express the fullness of human emotions:</a:t>
            </a:r>
          </a:p>
          <a:p>
            <a:pPr lvl="1">
              <a:lnSpc>
                <a:spcPct val="80000"/>
              </a:lnSpc>
            </a:pPr>
            <a:r>
              <a:rPr lang="en-US" altLang="ko-KR" sz="2000" b="1" dirty="0">
                <a:ea typeface="Gulim" pitchFamily="34" charset="-127"/>
              </a:rPr>
              <a:t>body gestures, </a:t>
            </a:r>
          </a:p>
          <a:p>
            <a:pPr lvl="1">
              <a:lnSpc>
                <a:spcPct val="80000"/>
              </a:lnSpc>
            </a:pPr>
            <a:r>
              <a:rPr lang="en-US" altLang="ko-KR" sz="2000" b="1" dirty="0">
                <a:ea typeface="Gulim" pitchFamily="34" charset="-127"/>
              </a:rPr>
              <a:t>dancing, </a:t>
            </a:r>
          </a:p>
          <a:p>
            <a:pPr lvl="1">
              <a:lnSpc>
                <a:spcPct val="80000"/>
              </a:lnSpc>
            </a:pPr>
            <a:r>
              <a:rPr lang="en-US" altLang="ko-KR" sz="2000" b="1" dirty="0">
                <a:ea typeface="Gulim" pitchFamily="34" charset="-127"/>
              </a:rPr>
              <a:t>jumping, </a:t>
            </a:r>
          </a:p>
          <a:p>
            <a:pPr lvl="1">
              <a:lnSpc>
                <a:spcPct val="80000"/>
              </a:lnSpc>
            </a:pPr>
            <a:r>
              <a:rPr lang="en-US" altLang="ko-KR" sz="2000" b="1" dirty="0">
                <a:ea typeface="Gulim" pitchFamily="34" charset="-127"/>
              </a:rPr>
              <a:t>gesticulating with hands. </a:t>
            </a:r>
          </a:p>
          <a:p>
            <a:pPr lvl="1">
              <a:lnSpc>
                <a:spcPct val="80000"/>
              </a:lnSpc>
            </a:pPr>
            <a:endParaRPr lang="en-US" altLang="ko-KR" sz="2000" b="1" dirty="0">
              <a:ea typeface="Gulim" pitchFamily="34" charset="-127"/>
            </a:endParaRPr>
          </a:p>
          <a:p>
            <a:pPr>
              <a:lnSpc>
                <a:spcPct val="80000"/>
              </a:lnSpc>
            </a:pPr>
            <a:r>
              <a:rPr lang="en-US" sz="2400" b="1" dirty="0"/>
              <a:t>Emotions can be:</a:t>
            </a:r>
          </a:p>
          <a:p>
            <a:pPr lvl="1">
              <a:lnSpc>
                <a:spcPct val="80000"/>
              </a:lnSpc>
            </a:pPr>
            <a:r>
              <a:rPr lang="en-US" sz="2000" b="1" dirty="0">
                <a:solidFill>
                  <a:srgbClr val="FF0000"/>
                </a:solidFill>
              </a:rPr>
              <a:t>Emergent</a:t>
            </a:r>
            <a:r>
              <a:rPr lang="en-US" sz="2000" b="1" dirty="0"/>
              <a:t> - Arushi</a:t>
            </a:r>
          </a:p>
          <a:p>
            <a:pPr lvl="1">
              <a:lnSpc>
                <a:spcPct val="80000"/>
              </a:lnSpc>
            </a:pPr>
            <a:r>
              <a:rPr lang="en-US" sz="2000" b="1" dirty="0">
                <a:solidFill>
                  <a:srgbClr val="FF0000"/>
                </a:solidFill>
              </a:rPr>
              <a:t>Programmed</a:t>
            </a:r>
            <a:r>
              <a:rPr lang="en-US" sz="2000" b="1" dirty="0"/>
              <a:t> – Martin Lukac ISMVL</a:t>
            </a:r>
          </a:p>
          <a:p>
            <a:pPr lvl="1">
              <a:lnSpc>
                <a:spcPct val="80000"/>
              </a:lnSpc>
            </a:pPr>
            <a:r>
              <a:rPr lang="en-US" sz="2000" b="1" dirty="0">
                <a:solidFill>
                  <a:srgbClr val="FF0000"/>
                </a:solidFill>
              </a:rPr>
              <a:t>Mimicked </a:t>
            </a:r>
            <a:r>
              <a:rPr lang="en-US" sz="2000" b="1" dirty="0"/>
              <a:t>– ULSI</a:t>
            </a:r>
          </a:p>
          <a:p>
            <a:pPr lvl="1">
              <a:lnSpc>
                <a:spcPct val="80000"/>
              </a:lnSpc>
            </a:pPr>
            <a:r>
              <a:rPr lang="en-US" sz="2000" b="1" dirty="0">
                <a:solidFill>
                  <a:srgbClr val="FF0000"/>
                </a:solidFill>
              </a:rPr>
              <a:t>Learned</a:t>
            </a:r>
            <a:r>
              <a:rPr lang="en-US" sz="2000" b="1" dirty="0"/>
              <a:t> – Martin Lukac Reed-Muller</a:t>
            </a:r>
          </a:p>
        </p:txBody>
      </p:sp>
      <p:sp>
        <p:nvSpPr>
          <p:cNvPr id="5" name="TextBox 4"/>
          <p:cNvSpPr txBox="1"/>
          <p:nvPr/>
        </p:nvSpPr>
        <p:spPr>
          <a:xfrm>
            <a:off x="4114800" y="5867400"/>
            <a:ext cx="5029200" cy="646331"/>
          </a:xfrm>
          <a:prstGeom prst="rect">
            <a:avLst/>
          </a:prstGeom>
          <a:noFill/>
        </p:spPr>
        <p:txBody>
          <a:bodyPr wrap="square" rtlCol="0">
            <a:spAutoFit/>
          </a:bodyPr>
          <a:lstStyle/>
          <a:p>
            <a:r>
              <a:rPr lang="en-US" sz="3600" b="1" dirty="0" smtClean="0">
                <a:solidFill>
                  <a:srgbClr val="FFFF00"/>
                </a:solidFill>
                <a:effectLst>
                  <a:outerShdw blurRad="38100" dist="38100" dir="2700000" algn="tl">
                    <a:srgbClr val="000000">
                      <a:alpha val="43137"/>
                    </a:srgbClr>
                  </a:outerShdw>
                </a:effectLst>
              </a:rPr>
              <a:t>Fighting KHR-1 robots</a:t>
            </a:r>
            <a:endParaRPr lang="en-US" sz="36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sobot-large.jpg"/>
          <p:cNvPicPr>
            <a:picLocks noChangeAspect="1"/>
          </p:cNvPicPr>
          <p:nvPr/>
        </p:nvPicPr>
        <p:blipFill>
          <a:blip r:embed="rId2" cstate="print"/>
          <a:stretch>
            <a:fillRect/>
          </a:stretch>
        </p:blipFill>
        <p:spPr>
          <a:xfrm>
            <a:off x="0" y="0"/>
            <a:ext cx="9144000" cy="6858000"/>
          </a:xfrm>
          <a:prstGeom prst="rect">
            <a:avLst/>
          </a:prstGeom>
        </p:spPr>
      </p:pic>
      <p:sp>
        <p:nvSpPr>
          <p:cNvPr id="4" name="TextBox 3"/>
          <p:cNvSpPr txBox="1"/>
          <p:nvPr/>
        </p:nvSpPr>
        <p:spPr>
          <a:xfrm>
            <a:off x="381000" y="381000"/>
            <a:ext cx="5029200" cy="646331"/>
          </a:xfrm>
          <a:prstGeom prst="rect">
            <a:avLst/>
          </a:prstGeom>
          <a:noFill/>
        </p:spPr>
        <p:txBody>
          <a:bodyPr wrap="square" rtlCol="0">
            <a:spAutoFit/>
          </a:bodyPr>
          <a:lstStyle/>
          <a:p>
            <a:r>
              <a:rPr lang="en-US" sz="3600" b="1" dirty="0" err="1" smtClean="0">
                <a:solidFill>
                  <a:srgbClr val="FFFF00"/>
                </a:solidFill>
                <a:effectLst>
                  <a:outerShdw blurRad="38100" dist="38100" dir="2700000" algn="tl">
                    <a:srgbClr val="000000">
                      <a:alpha val="43137"/>
                    </a:srgbClr>
                  </a:outerShdw>
                </a:effectLst>
              </a:rPr>
              <a:t>iSOBOT</a:t>
            </a:r>
            <a:r>
              <a:rPr lang="en-US" sz="3600" b="1" dirty="0" smtClean="0">
                <a:solidFill>
                  <a:srgbClr val="FFFF00"/>
                </a:solidFill>
                <a:effectLst>
                  <a:outerShdw blurRad="38100" dist="38100" dir="2700000" algn="tl">
                    <a:srgbClr val="000000">
                      <a:alpha val="43137"/>
                    </a:srgbClr>
                  </a:outerShdw>
                </a:effectLst>
              </a:rPr>
              <a:t> robot</a:t>
            </a:r>
            <a:endParaRPr lang="en-US" sz="36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2050" name="Picture 2" descr="C:\mperkows\0000. Perkowski Presentation Robot Theatre Slides\New Stage and Robots PSU\New Imageqgtq.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TextBox 4"/>
          <p:cNvSpPr txBox="1"/>
          <p:nvPr/>
        </p:nvSpPr>
        <p:spPr>
          <a:xfrm>
            <a:off x="0" y="0"/>
            <a:ext cx="2971800" cy="5262979"/>
          </a:xfrm>
          <a:prstGeom prst="rect">
            <a:avLst/>
          </a:prstGeom>
          <a:noFill/>
        </p:spPr>
        <p:txBody>
          <a:bodyPr wrap="square" rtlCol="0">
            <a:spAutoFit/>
          </a:bodyPr>
          <a:lstStyle/>
          <a:p>
            <a:r>
              <a:rPr lang="en-US" sz="4800" b="1" dirty="0" smtClean="0">
                <a:solidFill>
                  <a:srgbClr val="FFFF00"/>
                </a:solidFill>
                <a:effectLst>
                  <a:outerShdw blurRad="38100" dist="38100" dir="2700000" algn="tl">
                    <a:srgbClr val="000000">
                      <a:alpha val="43137"/>
                    </a:srgbClr>
                  </a:outerShdw>
                </a:effectLst>
              </a:rPr>
              <a:t>The stage of Portland Cyber Theatre in FAB building</a:t>
            </a:r>
            <a:endParaRPr lang="en-US" sz="48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718</TotalTime>
  <Words>707</Words>
  <Application>Microsoft Office PowerPoint</Application>
  <PresentationFormat>On-screen Show (4:3)</PresentationFormat>
  <Paragraphs>84</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A breakthrough year in robot theatre?</vt:lpstr>
      <vt:lpstr>Henrik Ibsen in "Heddatron," the dopey and strangely moving gloss on "Hedda Gabler" by Les Freres Corbusier at the Here Arts Center in the South Village. Designed by Cindy Jeffers and Meredith Finklestein of Botmatrix, a robot arts collective, </vt:lpstr>
      <vt:lpstr>Slide 3</vt:lpstr>
      <vt:lpstr>Slide 4</vt:lpstr>
      <vt:lpstr>Slide 5</vt:lpstr>
      <vt:lpstr>Toyota Motor Corporation partner robots play instruments at the company's showroom in Tokyo on May 4, 2008. </vt:lpstr>
      <vt:lpstr>Humanoid robots Wakamaru, produced by Japan's Mitsubishi Heavy Industry, named Momoko (R) and Takeo (L) in the performance, take part in a drama for the world's first robot and human experimental theatre, written and directed by Japanese playwright Oriza Hirata, at Japan's Osaka University in Osaka, western Japan on November 25, 2008. </vt:lpstr>
      <vt:lpstr>Slide 8</vt:lpstr>
      <vt:lpstr>Slide 9</vt:lpstr>
      <vt:lpstr>Slide 10</vt:lpstr>
      <vt:lpstr>Taiwan casts robots in Phantom of the Opera</vt:lpstr>
      <vt:lpstr>Slide 12</vt:lpstr>
      <vt:lpstr>Barnabe Theatre in Servion, Switzerland</vt:lpstr>
      <vt:lpstr>2</vt:lpstr>
      <vt:lpstr>Slide 15</vt:lpstr>
      <vt:lpstr>Slide 16</vt:lpstr>
      <vt:lpstr>Slide 17</vt:lpstr>
      <vt:lpstr>Slide 18</vt:lpstr>
      <vt:lpstr>Slide 19</vt:lpstr>
      <vt:lpstr>Slide 20</vt:lpstr>
      <vt:lpstr>Slide 21</vt:lpstr>
      <vt:lpstr>Steve, Professor Perky and Normen at Intel's show.</vt:lpstr>
      <vt:lpstr>Slide 23</vt:lpstr>
      <vt:lpstr>The Hahoe Robot Theatre</vt:lpstr>
      <vt:lpstr>Sonbi – the Confucian Scholar</vt:lpstr>
      <vt:lpstr>Slide 26</vt:lpstr>
      <vt:lpstr>Yangban the aristocrat with Pune his concubine</vt:lpstr>
      <vt:lpstr>The interpreter robot without face skin </vt:lpstr>
      <vt:lpstr>The same robot 2004, June</vt:lpstr>
      <vt:lpstr>Hahoe Pyliyshyn, new head   </vt:lpstr>
      <vt:lpstr>Face features recognition and visualization.</vt:lpstr>
      <vt:lpstr>Slide 32</vt:lpstr>
      <vt:lpstr>Slide 33</vt:lpstr>
      <vt:lpstr>Slide 34</vt:lpstr>
      <vt:lpstr>Slide 35</vt:lpstr>
      <vt:lpstr>Slide 36</vt:lpstr>
      <vt:lpstr>Slide 37</vt:lpstr>
    </vt:vector>
  </TitlesOfParts>
  <Company>Portland State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mperkows</dc:creator>
  <cp:lastModifiedBy>mperkows</cp:lastModifiedBy>
  <cp:revision>80</cp:revision>
  <dcterms:created xsi:type="dcterms:W3CDTF">2009-10-30T19:20:00Z</dcterms:created>
  <dcterms:modified xsi:type="dcterms:W3CDTF">2009-11-19T22:27:03Z</dcterms:modified>
</cp:coreProperties>
</file>